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Agrandir Narrow Heavy" charset="1" panose="00000A06000000000000"/>
      <p:regular r:id="rId11"/>
    </p:embeddedFont>
    <p:embeddedFont>
      <p:font typeface="Canva Sans" charset="1" panose="020B0503030501040103"/>
      <p:regular r:id="rId12"/>
    </p:embeddedFont>
    <p:embeddedFont>
      <p:font typeface="Agrandir Bold" charset="1" panose="00000800000000000000"/>
      <p:regular r:id="rId13"/>
    </p:embeddedFont>
    <p:embeddedFont>
      <p:font typeface="Agrandir Medium" charset="1" panose="00000600000000000000"/>
      <p:regular r:id="rId14"/>
    </p:embeddedFont>
    <p:embeddedFont>
      <p:font typeface="Agrandir"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Hq8GX2d8.mp4" Type="http://schemas.openxmlformats.org/officeDocument/2006/relationships/video"/><Relationship Id="rId4" Target="../media/VAEHq8GX2d8.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16" Target="../media/image40.png" Type="http://schemas.openxmlformats.org/officeDocument/2006/relationships/image"/><Relationship Id="rId17" Target="../media/image41.pn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26.png" Type="http://schemas.openxmlformats.org/officeDocument/2006/relationships/image"/><Relationship Id="rId20" Target="../media/image44.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ADB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16000"/>
          </a:blip>
          <a:srcRect l="0" t="6409" r="0" b="6409"/>
          <a:stretch>
            <a:fillRect/>
          </a:stretch>
        </p:blipFill>
        <p:spPr>
          <a:xfrm flipH="false" flipV="false" rot="0">
            <a:off x="-1411536" y="0"/>
            <a:ext cx="21111073" cy="10386788"/>
          </a:xfrm>
          <a:prstGeom prst="rect">
            <a:avLst/>
          </a:prstGeom>
        </p:spPr>
      </p:pic>
      <p:grpSp>
        <p:nvGrpSpPr>
          <p:cNvPr name="Group 3" id="3"/>
          <p:cNvGrpSpPr/>
          <p:nvPr/>
        </p:nvGrpSpPr>
        <p:grpSpPr>
          <a:xfrm rot="0">
            <a:off x="933098" y="1105644"/>
            <a:ext cx="16726603" cy="8380512"/>
            <a:chOff x="0" y="0"/>
            <a:chExt cx="4405361" cy="2207213"/>
          </a:xfrm>
        </p:grpSpPr>
        <p:sp>
          <p:nvSpPr>
            <p:cNvPr name="Freeform 4" id="4"/>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231F20"/>
            </a:solidFill>
            <a:ln w="28575" cap="sq">
              <a:solidFill>
                <a:srgbClr val="231F20"/>
              </a:solidFill>
              <a:prstDash val="solid"/>
              <a:miter/>
            </a:ln>
          </p:spPr>
        </p:sp>
        <p:sp>
          <p:nvSpPr>
            <p:cNvPr name="TextBox 5" id="5"/>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80698" y="953244"/>
            <a:ext cx="16726603" cy="8380512"/>
            <a:chOff x="0" y="0"/>
            <a:chExt cx="4405361" cy="2207213"/>
          </a:xfrm>
        </p:grpSpPr>
        <p:sp>
          <p:nvSpPr>
            <p:cNvPr name="Freeform 7" id="7"/>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F1EAE0"/>
            </a:solidFill>
            <a:ln w="28575" cap="sq">
              <a:solidFill>
                <a:srgbClr val="231F20"/>
              </a:solidFill>
              <a:prstDash val="solid"/>
              <a:miter/>
            </a:ln>
          </p:spPr>
        </p:sp>
        <p:sp>
          <p:nvSpPr>
            <p:cNvPr name="TextBox 8" id="8"/>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386191" y="1214011"/>
            <a:ext cx="7873109" cy="1834967"/>
            <a:chOff x="0" y="0"/>
            <a:chExt cx="2073576" cy="483283"/>
          </a:xfrm>
        </p:grpSpPr>
        <p:sp>
          <p:nvSpPr>
            <p:cNvPr name="Freeform 10" id="10"/>
            <p:cNvSpPr/>
            <p:nvPr/>
          </p:nvSpPr>
          <p:spPr>
            <a:xfrm flipH="false" flipV="false" rot="0">
              <a:off x="0" y="0"/>
              <a:ext cx="2073576" cy="483283"/>
            </a:xfrm>
            <a:custGeom>
              <a:avLst/>
              <a:gdLst/>
              <a:ahLst/>
              <a:cxnLst/>
              <a:rect r="r" b="b" t="t" l="l"/>
              <a:pathLst>
                <a:path h="483283" w="2073576">
                  <a:moveTo>
                    <a:pt x="0" y="0"/>
                  </a:moveTo>
                  <a:lnTo>
                    <a:pt x="2073576" y="0"/>
                  </a:lnTo>
                  <a:lnTo>
                    <a:pt x="2073576" y="483283"/>
                  </a:lnTo>
                  <a:lnTo>
                    <a:pt x="0" y="483283"/>
                  </a:lnTo>
                  <a:close/>
                </a:path>
              </a:pathLst>
            </a:custGeom>
            <a:solidFill>
              <a:srgbClr val="DB5E45"/>
            </a:solidFill>
            <a:ln w="28575" cap="sq">
              <a:solidFill>
                <a:srgbClr val="231F20"/>
              </a:solidFill>
              <a:prstDash val="solid"/>
              <a:miter/>
            </a:ln>
          </p:spPr>
        </p:sp>
        <p:sp>
          <p:nvSpPr>
            <p:cNvPr name="TextBox 11" id="11"/>
            <p:cNvSpPr txBox="true"/>
            <p:nvPr/>
          </p:nvSpPr>
          <p:spPr>
            <a:xfrm>
              <a:off x="0" y="-38100"/>
              <a:ext cx="2073576" cy="52138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9386191" y="3308533"/>
            <a:ext cx="7873109" cy="5764456"/>
            <a:chOff x="0" y="0"/>
            <a:chExt cx="2073576" cy="1518211"/>
          </a:xfrm>
        </p:grpSpPr>
        <p:sp>
          <p:nvSpPr>
            <p:cNvPr name="Freeform 13" id="13"/>
            <p:cNvSpPr/>
            <p:nvPr/>
          </p:nvSpPr>
          <p:spPr>
            <a:xfrm flipH="false" flipV="false" rot="0">
              <a:off x="0" y="0"/>
              <a:ext cx="2073576" cy="1518211"/>
            </a:xfrm>
            <a:custGeom>
              <a:avLst/>
              <a:gdLst/>
              <a:ahLst/>
              <a:cxnLst/>
              <a:rect r="r" b="b" t="t" l="l"/>
              <a:pathLst>
                <a:path h="1518211" w="2073576">
                  <a:moveTo>
                    <a:pt x="0" y="0"/>
                  </a:moveTo>
                  <a:lnTo>
                    <a:pt x="2073576" y="0"/>
                  </a:lnTo>
                  <a:lnTo>
                    <a:pt x="2073576" y="1518211"/>
                  </a:lnTo>
                  <a:lnTo>
                    <a:pt x="0" y="1518211"/>
                  </a:lnTo>
                  <a:close/>
                </a:path>
              </a:pathLst>
            </a:custGeom>
            <a:solidFill>
              <a:srgbClr val="F8D941"/>
            </a:solidFill>
            <a:ln w="28575" cap="sq">
              <a:solidFill>
                <a:srgbClr val="231F20"/>
              </a:solidFill>
              <a:prstDash val="solid"/>
              <a:miter/>
            </a:ln>
          </p:spPr>
        </p:sp>
        <p:sp>
          <p:nvSpPr>
            <p:cNvPr name="TextBox 14" id="14"/>
            <p:cNvSpPr txBox="true"/>
            <p:nvPr/>
          </p:nvSpPr>
          <p:spPr>
            <a:xfrm>
              <a:off x="0" y="-38100"/>
              <a:ext cx="2073576" cy="155631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437950" y="3804986"/>
            <a:ext cx="1106924" cy="787270"/>
            <a:chOff x="0" y="0"/>
            <a:chExt cx="1475899" cy="1049694"/>
          </a:xfrm>
        </p:grpSpPr>
        <p:grpSp>
          <p:nvGrpSpPr>
            <p:cNvPr name="Group 16" id="16"/>
            <p:cNvGrpSpPr/>
            <p:nvPr/>
          </p:nvGrpSpPr>
          <p:grpSpPr>
            <a:xfrm rot="0">
              <a:off x="213102" y="0"/>
              <a:ext cx="1049694" cy="104969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EAE0"/>
              </a:solidFill>
              <a:ln w="19050" cap="sq">
                <a:solidFill>
                  <a:srgbClr val="231F2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62335"/>
              <a:ext cx="1475899" cy="864862"/>
            </a:xfrm>
            <a:prstGeom prst="rect">
              <a:avLst/>
            </a:prstGeom>
          </p:spPr>
          <p:txBody>
            <a:bodyPr anchor="t" rtlCol="false" tIns="0" lIns="0" bIns="0" rIns="0">
              <a:spAutoFit/>
            </a:bodyPr>
            <a:lstStyle/>
            <a:p>
              <a:pPr algn="ctr">
                <a:lnSpc>
                  <a:spcPts val="4803"/>
                </a:lnSpc>
                <a:spcBef>
                  <a:spcPct val="0"/>
                </a:spcBef>
              </a:pPr>
              <a:r>
                <a:rPr lang="en-US" b="true" sz="3431">
                  <a:solidFill>
                    <a:srgbClr val="231F20"/>
                  </a:solidFill>
                  <a:latin typeface="Agrandir Narrow Heavy"/>
                  <a:ea typeface="Agrandir Narrow Heavy"/>
                  <a:cs typeface="Agrandir Narrow Heavy"/>
                  <a:sym typeface="Agrandir Narrow Heavy"/>
                </a:rPr>
                <a:t>01</a:t>
              </a:r>
            </a:p>
          </p:txBody>
        </p:sp>
      </p:grpSp>
      <p:grpSp>
        <p:nvGrpSpPr>
          <p:cNvPr name="Group 20" id="20"/>
          <p:cNvGrpSpPr/>
          <p:nvPr/>
        </p:nvGrpSpPr>
        <p:grpSpPr>
          <a:xfrm rot="0">
            <a:off x="9437950" y="6351951"/>
            <a:ext cx="1106924" cy="787270"/>
            <a:chOff x="0" y="0"/>
            <a:chExt cx="1475899" cy="1049694"/>
          </a:xfrm>
        </p:grpSpPr>
        <p:grpSp>
          <p:nvGrpSpPr>
            <p:cNvPr name="Group 21" id="21"/>
            <p:cNvGrpSpPr/>
            <p:nvPr/>
          </p:nvGrpSpPr>
          <p:grpSpPr>
            <a:xfrm rot="0">
              <a:off x="213102" y="0"/>
              <a:ext cx="1049694" cy="104969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EAE0"/>
              </a:solidFill>
              <a:ln w="19050" cap="sq">
                <a:solidFill>
                  <a:srgbClr val="231F20"/>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62335"/>
              <a:ext cx="1475899" cy="862736"/>
            </a:xfrm>
            <a:prstGeom prst="rect">
              <a:avLst/>
            </a:prstGeom>
          </p:spPr>
          <p:txBody>
            <a:bodyPr anchor="t" rtlCol="false" tIns="0" lIns="0" bIns="0" rIns="0">
              <a:spAutoFit/>
            </a:bodyPr>
            <a:lstStyle/>
            <a:p>
              <a:pPr algn="ctr">
                <a:lnSpc>
                  <a:spcPts val="4803"/>
                </a:lnSpc>
                <a:spcBef>
                  <a:spcPct val="0"/>
                </a:spcBef>
              </a:pPr>
              <a:r>
                <a:rPr lang="en-US" b="true" sz="3431">
                  <a:solidFill>
                    <a:srgbClr val="231F20"/>
                  </a:solidFill>
                  <a:latin typeface="Agrandir Narrow Heavy"/>
                  <a:ea typeface="Agrandir Narrow Heavy"/>
                  <a:cs typeface="Agrandir Narrow Heavy"/>
                  <a:sym typeface="Agrandir Narrow Heavy"/>
                </a:rPr>
                <a:t>02</a:t>
              </a:r>
            </a:p>
          </p:txBody>
        </p:sp>
      </p:grpSp>
      <p:grpSp>
        <p:nvGrpSpPr>
          <p:cNvPr name="Group 25" id="25"/>
          <p:cNvGrpSpPr/>
          <p:nvPr/>
        </p:nvGrpSpPr>
        <p:grpSpPr>
          <a:xfrm rot="0">
            <a:off x="1203441" y="1214011"/>
            <a:ext cx="8092959" cy="8070995"/>
            <a:chOff x="0" y="0"/>
            <a:chExt cx="10790612" cy="10761327"/>
          </a:xfrm>
        </p:grpSpPr>
        <p:grpSp>
          <p:nvGrpSpPr>
            <p:cNvPr name="Group 26" id="26"/>
            <p:cNvGrpSpPr/>
            <p:nvPr/>
          </p:nvGrpSpPr>
          <p:grpSpPr>
            <a:xfrm rot="0">
              <a:off x="0" y="0"/>
              <a:ext cx="10497479" cy="6378430"/>
              <a:chOff x="0" y="0"/>
              <a:chExt cx="2073576" cy="1259937"/>
            </a:xfrm>
          </p:grpSpPr>
          <p:sp>
            <p:nvSpPr>
              <p:cNvPr name="Freeform 27" id="27"/>
              <p:cNvSpPr/>
              <p:nvPr/>
            </p:nvSpPr>
            <p:spPr>
              <a:xfrm flipH="false" flipV="false" rot="0">
                <a:off x="0" y="0"/>
                <a:ext cx="2073576" cy="1259937"/>
              </a:xfrm>
              <a:custGeom>
                <a:avLst/>
                <a:gdLst/>
                <a:ahLst/>
                <a:cxnLst/>
                <a:rect r="r" b="b" t="t" l="l"/>
                <a:pathLst>
                  <a:path h="1259937" w="2073576">
                    <a:moveTo>
                      <a:pt x="0" y="0"/>
                    </a:moveTo>
                    <a:lnTo>
                      <a:pt x="2073576" y="0"/>
                    </a:lnTo>
                    <a:lnTo>
                      <a:pt x="2073576" y="1259937"/>
                    </a:lnTo>
                    <a:lnTo>
                      <a:pt x="0" y="1259937"/>
                    </a:lnTo>
                    <a:close/>
                  </a:path>
                </a:pathLst>
              </a:custGeom>
              <a:solidFill>
                <a:srgbClr val="D65B43"/>
              </a:solidFill>
              <a:ln w="28575" cap="sq">
                <a:solidFill>
                  <a:srgbClr val="231F20"/>
                </a:solidFill>
                <a:prstDash val="solid"/>
                <a:miter/>
              </a:ln>
            </p:spPr>
          </p:sp>
          <p:sp>
            <p:nvSpPr>
              <p:cNvPr name="TextBox 28" id="28"/>
              <p:cNvSpPr txBox="true"/>
              <p:nvPr/>
            </p:nvSpPr>
            <p:spPr>
              <a:xfrm>
                <a:off x="0" y="-38100"/>
                <a:ext cx="2073576" cy="1298037"/>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293133" y="1853240"/>
              <a:ext cx="10497479" cy="4015796"/>
            </a:xfrm>
            <a:prstGeom prst="rect">
              <a:avLst/>
            </a:prstGeom>
          </p:spPr>
          <p:txBody>
            <a:bodyPr anchor="t" rtlCol="false" tIns="0" lIns="0" bIns="0" rIns="0">
              <a:spAutoFit/>
            </a:bodyPr>
            <a:lstStyle/>
            <a:p>
              <a:pPr algn="l">
                <a:lnSpc>
                  <a:spcPts val="4573"/>
                </a:lnSpc>
              </a:pPr>
              <a:r>
                <a:rPr lang="en-US" sz="4667" b="true">
                  <a:solidFill>
                    <a:srgbClr val="231F20"/>
                  </a:solidFill>
                  <a:latin typeface="Agrandir Narrow Heavy"/>
                  <a:ea typeface="Agrandir Narrow Heavy"/>
                  <a:cs typeface="Agrandir Narrow Heavy"/>
                  <a:sym typeface="Agrandir Narrow Heavy"/>
                </a:rPr>
                <a:t>PREDICTING AND ANALYSING DAMAGE FROM HURRICANES AND TYPHOONS</a:t>
              </a:r>
            </a:p>
            <a:p>
              <a:pPr algn="l">
                <a:lnSpc>
                  <a:spcPts val="4573"/>
                </a:lnSpc>
              </a:pPr>
            </a:p>
          </p:txBody>
        </p:sp>
        <p:sp>
          <p:nvSpPr>
            <p:cNvPr name="TextBox 30" id="30"/>
            <p:cNvSpPr txBox="true"/>
            <p:nvPr/>
          </p:nvSpPr>
          <p:spPr>
            <a:xfrm rot="0">
              <a:off x="0" y="6537180"/>
              <a:ext cx="9337897" cy="4224147"/>
            </a:xfrm>
            <a:prstGeom prst="rect">
              <a:avLst/>
            </a:prstGeom>
          </p:spPr>
          <p:txBody>
            <a:bodyPr anchor="t" rtlCol="false" tIns="0" lIns="0" bIns="0" rIns="0">
              <a:spAutoFit/>
            </a:bodyPr>
            <a:lstStyle/>
            <a:p>
              <a:pPr algn="l">
                <a:lnSpc>
                  <a:spcPts val="4142"/>
                </a:lnSpc>
              </a:pPr>
              <a:r>
                <a:rPr lang="en-US" sz="2958" b="true">
                  <a:solidFill>
                    <a:srgbClr val="70B0B1"/>
                  </a:solidFill>
                  <a:latin typeface="Agrandir Narrow Heavy"/>
                  <a:ea typeface="Agrandir Narrow Heavy"/>
                  <a:cs typeface="Agrandir Narrow Heavy"/>
                  <a:sym typeface="Agrandir Narrow Heavy"/>
                </a:rPr>
                <a:t>Presented By:</a:t>
              </a:r>
            </a:p>
            <a:p>
              <a:pPr algn="l">
                <a:lnSpc>
                  <a:spcPts val="4142"/>
                </a:lnSpc>
              </a:pPr>
              <a:r>
                <a:rPr lang="en-US" sz="2958" b="true">
                  <a:solidFill>
                    <a:srgbClr val="231F20"/>
                  </a:solidFill>
                  <a:latin typeface="Agrandir Narrow Heavy"/>
                  <a:ea typeface="Agrandir Narrow Heavy"/>
                  <a:cs typeface="Agrandir Narrow Heavy"/>
                  <a:sym typeface="Agrandir Narrow Heavy"/>
                </a:rPr>
                <a:t> Joseph William Abdo</a:t>
              </a:r>
            </a:p>
            <a:p>
              <a:pPr algn="l">
                <a:lnSpc>
                  <a:spcPts val="4142"/>
                </a:lnSpc>
              </a:pPr>
              <a:r>
                <a:rPr lang="en-US" sz="2958" b="true">
                  <a:solidFill>
                    <a:srgbClr val="231F20"/>
                  </a:solidFill>
                  <a:latin typeface="Agrandir Narrow Heavy"/>
                  <a:ea typeface="Agrandir Narrow Heavy"/>
                  <a:cs typeface="Agrandir Narrow Heavy"/>
                  <a:sym typeface="Agrandir Narrow Heavy"/>
                </a:rPr>
                <a:t> Thomson Thomas</a:t>
              </a:r>
            </a:p>
            <a:p>
              <a:pPr algn="l">
                <a:lnSpc>
                  <a:spcPts val="4142"/>
                </a:lnSpc>
              </a:pPr>
              <a:r>
                <a:rPr lang="en-US" sz="2958" b="true">
                  <a:solidFill>
                    <a:srgbClr val="231F20"/>
                  </a:solidFill>
                  <a:latin typeface="Agrandir Narrow Heavy"/>
                  <a:ea typeface="Agrandir Narrow Heavy"/>
                  <a:cs typeface="Agrandir Narrow Heavy"/>
                  <a:sym typeface="Agrandir Narrow Heavy"/>
                </a:rPr>
                <a:t> Lubna Gulnaar</a:t>
              </a:r>
            </a:p>
            <a:p>
              <a:pPr algn="l">
                <a:lnSpc>
                  <a:spcPts val="4142"/>
                </a:lnSpc>
              </a:pPr>
              <a:r>
                <a:rPr lang="en-US" sz="2958" b="true">
                  <a:solidFill>
                    <a:srgbClr val="231F20"/>
                  </a:solidFill>
                  <a:latin typeface="Agrandir Narrow Heavy"/>
                  <a:ea typeface="Agrandir Narrow Heavy"/>
                  <a:cs typeface="Agrandir Narrow Heavy"/>
                  <a:sym typeface="Agrandir Narrow Heavy"/>
                </a:rPr>
                <a:t> Irin  Varughese</a:t>
              </a:r>
            </a:p>
            <a:p>
              <a:pPr algn="l">
                <a:lnSpc>
                  <a:spcPts val="4142"/>
                </a:lnSpc>
                <a:spcBef>
                  <a:spcPct val="0"/>
                </a:spcBef>
              </a:pPr>
              <a:r>
                <a:rPr lang="en-US" b="true" sz="2958">
                  <a:solidFill>
                    <a:srgbClr val="231F20"/>
                  </a:solidFill>
                  <a:latin typeface="Agrandir Narrow Heavy"/>
                  <a:ea typeface="Agrandir Narrow Heavy"/>
                  <a:cs typeface="Agrandir Narrow Heavy"/>
                  <a:sym typeface="Agrandir Narrow Heavy"/>
                </a:rPr>
                <a:t> Joepaul Ettumanookaran</a:t>
              </a:r>
            </a:p>
          </p:txBody>
        </p:sp>
        <p:sp>
          <p:nvSpPr>
            <p:cNvPr name="TextBox 31" id="31"/>
            <p:cNvSpPr txBox="true"/>
            <p:nvPr/>
          </p:nvSpPr>
          <p:spPr>
            <a:xfrm rot="0">
              <a:off x="293133" y="212139"/>
              <a:ext cx="9693366" cy="1374743"/>
            </a:xfrm>
            <a:prstGeom prst="rect">
              <a:avLst/>
            </a:prstGeom>
          </p:spPr>
          <p:txBody>
            <a:bodyPr anchor="t" rtlCol="false" tIns="0" lIns="0" bIns="0" rIns="0">
              <a:spAutoFit/>
            </a:bodyPr>
            <a:lstStyle/>
            <a:p>
              <a:pPr algn="l">
                <a:lnSpc>
                  <a:spcPts val="4408"/>
                </a:lnSpc>
              </a:pPr>
              <a:r>
                <a:rPr lang="en-US" sz="3149">
                  <a:solidFill>
                    <a:srgbClr val="231F20"/>
                  </a:solidFill>
                  <a:latin typeface="Canva Sans"/>
                  <a:ea typeface="Canva Sans"/>
                  <a:cs typeface="Canva Sans"/>
                  <a:sym typeface="Canva Sans"/>
                </a:rPr>
                <a:t>F21DL –</a:t>
              </a:r>
            </a:p>
            <a:p>
              <a:pPr algn="l">
                <a:lnSpc>
                  <a:spcPts val="3988"/>
                </a:lnSpc>
              </a:pPr>
              <a:r>
                <a:rPr lang="en-US" sz="2849">
                  <a:solidFill>
                    <a:srgbClr val="231F20"/>
                  </a:solidFill>
                  <a:latin typeface="Canva Sans"/>
                  <a:ea typeface="Canva Sans"/>
                  <a:cs typeface="Canva Sans"/>
                  <a:sym typeface="Canva Sans"/>
                </a:rPr>
                <a:t>DATA MINING AND MACHINE LEARNING</a:t>
              </a:r>
            </a:p>
          </p:txBody>
        </p:sp>
      </p:grpSp>
      <p:sp>
        <p:nvSpPr>
          <p:cNvPr name="TextBox 32" id="32"/>
          <p:cNvSpPr txBox="true"/>
          <p:nvPr/>
        </p:nvSpPr>
        <p:spPr>
          <a:xfrm rot="0">
            <a:off x="9648083" y="1455156"/>
            <a:ext cx="7349324" cy="1295526"/>
          </a:xfrm>
          <a:prstGeom prst="rect">
            <a:avLst/>
          </a:prstGeom>
        </p:spPr>
        <p:txBody>
          <a:bodyPr anchor="t" rtlCol="false" tIns="0" lIns="0" bIns="0" rIns="0">
            <a:spAutoFit/>
          </a:bodyPr>
          <a:lstStyle/>
          <a:p>
            <a:pPr algn="ctr" marL="0" indent="0" lvl="0">
              <a:lnSpc>
                <a:spcPts val="7989"/>
              </a:lnSpc>
              <a:spcBef>
                <a:spcPct val="0"/>
              </a:spcBef>
            </a:pPr>
            <a:r>
              <a:rPr lang="en-US" b="true" sz="8152" strike="noStrike" u="none">
                <a:solidFill>
                  <a:srgbClr val="231F20"/>
                </a:solidFill>
                <a:latin typeface="Agrandir Narrow Heavy"/>
                <a:ea typeface="Agrandir Narrow Heavy"/>
                <a:cs typeface="Agrandir Narrow Heavy"/>
                <a:sym typeface="Agrandir Narrow Heavy"/>
              </a:rPr>
              <a:t>OBJECTIVES</a:t>
            </a:r>
          </a:p>
        </p:txBody>
      </p:sp>
      <p:sp>
        <p:nvSpPr>
          <p:cNvPr name="TextBox 33" id="33"/>
          <p:cNvSpPr txBox="true"/>
          <p:nvPr/>
        </p:nvSpPr>
        <p:spPr>
          <a:xfrm rot="0">
            <a:off x="10544874" y="3681161"/>
            <a:ext cx="6391832" cy="2800852"/>
          </a:xfrm>
          <a:prstGeom prst="rect">
            <a:avLst/>
          </a:prstGeom>
        </p:spPr>
        <p:txBody>
          <a:bodyPr anchor="t" rtlCol="false" tIns="0" lIns="0" bIns="0" rIns="0">
            <a:spAutoFit/>
          </a:bodyPr>
          <a:lstStyle/>
          <a:p>
            <a:pPr algn="just">
              <a:lnSpc>
                <a:spcPts val="3640"/>
              </a:lnSpc>
            </a:pPr>
            <a:r>
              <a:rPr lang="en-US" sz="2600" b="true">
                <a:solidFill>
                  <a:srgbClr val="231F20"/>
                </a:solidFill>
                <a:latin typeface="Agrandir Bold"/>
                <a:ea typeface="Agrandir Bold"/>
                <a:cs typeface="Agrandir Bold"/>
                <a:sym typeface="Agrandir Bold"/>
              </a:rPr>
              <a:t> Prediction: </a:t>
            </a:r>
          </a:p>
          <a:p>
            <a:pPr algn="just">
              <a:lnSpc>
                <a:spcPts val="3640"/>
              </a:lnSpc>
            </a:pPr>
            <a:r>
              <a:rPr lang="en-US" sz="2600" b="true">
                <a:solidFill>
                  <a:srgbClr val="231F20"/>
                </a:solidFill>
                <a:latin typeface="Agrandir Medium"/>
                <a:ea typeface="Agrandir Medium"/>
                <a:cs typeface="Agrandir Medium"/>
                <a:sym typeface="Agrandir Medium"/>
              </a:rPr>
              <a:t>Analysing numerical data to predict the formation and trajectory of hurricanes and typhoons, focusing on wind speeds, directions, and pressure</a:t>
            </a:r>
          </a:p>
          <a:p>
            <a:pPr algn="just">
              <a:lnSpc>
                <a:spcPts val="3640"/>
              </a:lnSpc>
              <a:spcBef>
                <a:spcPct val="0"/>
              </a:spcBef>
            </a:pPr>
          </a:p>
        </p:txBody>
      </p:sp>
      <p:sp>
        <p:nvSpPr>
          <p:cNvPr name="TextBox 34" id="34"/>
          <p:cNvSpPr txBox="true"/>
          <p:nvPr/>
        </p:nvSpPr>
        <p:spPr>
          <a:xfrm rot="0">
            <a:off x="10544874" y="6228126"/>
            <a:ext cx="6391832" cy="2800852"/>
          </a:xfrm>
          <a:prstGeom prst="rect">
            <a:avLst/>
          </a:prstGeom>
        </p:spPr>
        <p:txBody>
          <a:bodyPr anchor="t" rtlCol="false" tIns="0" lIns="0" bIns="0" rIns="0">
            <a:spAutoFit/>
          </a:bodyPr>
          <a:lstStyle/>
          <a:p>
            <a:pPr algn="just">
              <a:lnSpc>
                <a:spcPts val="3640"/>
              </a:lnSpc>
            </a:pPr>
            <a:r>
              <a:rPr lang="en-US" sz="2600" b="true">
                <a:solidFill>
                  <a:srgbClr val="231F20"/>
                </a:solidFill>
                <a:latin typeface="Agrandir Bold"/>
                <a:ea typeface="Agrandir Bold"/>
                <a:cs typeface="Agrandir Bold"/>
                <a:sym typeface="Agrandir Bold"/>
              </a:rPr>
              <a:t>Damage Analysis: </a:t>
            </a:r>
          </a:p>
          <a:p>
            <a:pPr algn="just">
              <a:lnSpc>
                <a:spcPts val="3640"/>
              </a:lnSpc>
            </a:pPr>
            <a:r>
              <a:rPr lang="en-US" sz="2600" b="true">
                <a:solidFill>
                  <a:srgbClr val="231F20"/>
                </a:solidFill>
                <a:latin typeface="Agrandir Medium"/>
                <a:ea typeface="Agrandir Medium"/>
                <a:cs typeface="Agrandir Medium"/>
                <a:sym typeface="Agrandir Medium"/>
              </a:rPr>
              <a:t>Using satellite images to classify areas as "damage" or "no damage" to assess the extent of destruction to buildings, infrastructure, and landscapes</a:t>
            </a:r>
          </a:p>
          <a:p>
            <a:pPr algn="just" marL="0" indent="0" lvl="0">
              <a:lnSpc>
                <a:spcPts val="3640"/>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5E45"/>
        </a:solidFill>
      </p:bgPr>
    </p:bg>
    <p:spTree>
      <p:nvGrpSpPr>
        <p:cNvPr id="1" name=""/>
        <p:cNvGrpSpPr/>
        <p:nvPr/>
      </p:nvGrpSpPr>
      <p:grpSpPr>
        <a:xfrm>
          <a:off x="0" y="0"/>
          <a:ext cx="0" cy="0"/>
          <a:chOff x="0" y="0"/>
          <a:chExt cx="0" cy="0"/>
        </a:xfrm>
      </p:grpSpPr>
      <p:grpSp>
        <p:nvGrpSpPr>
          <p:cNvPr name="Group 2" id="2"/>
          <p:cNvGrpSpPr/>
          <p:nvPr/>
        </p:nvGrpSpPr>
        <p:grpSpPr>
          <a:xfrm rot="0">
            <a:off x="6831919" y="874434"/>
            <a:ext cx="10882175" cy="9131935"/>
            <a:chOff x="0" y="0"/>
            <a:chExt cx="4778200" cy="4009696"/>
          </a:xfrm>
        </p:grpSpPr>
        <p:sp>
          <p:nvSpPr>
            <p:cNvPr name="Freeform 3" id="3"/>
            <p:cNvSpPr/>
            <p:nvPr/>
          </p:nvSpPr>
          <p:spPr>
            <a:xfrm flipH="false" flipV="false" rot="0">
              <a:off x="0" y="0"/>
              <a:ext cx="4778200" cy="4009696"/>
            </a:xfrm>
            <a:custGeom>
              <a:avLst/>
              <a:gdLst/>
              <a:ahLst/>
              <a:cxnLst/>
              <a:rect r="r" b="b" t="t" l="l"/>
              <a:pathLst>
                <a:path h="4009696" w="4778200">
                  <a:moveTo>
                    <a:pt x="0" y="0"/>
                  </a:moveTo>
                  <a:lnTo>
                    <a:pt x="4778200" y="0"/>
                  </a:lnTo>
                  <a:lnTo>
                    <a:pt x="4778200" y="4009696"/>
                  </a:lnTo>
                  <a:lnTo>
                    <a:pt x="0" y="4009696"/>
                  </a:lnTo>
                  <a:close/>
                </a:path>
              </a:pathLst>
            </a:custGeom>
            <a:solidFill>
              <a:srgbClr val="231F20"/>
            </a:solidFill>
            <a:ln w="28575" cap="sq">
              <a:solidFill>
                <a:srgbClr val="231F20"/>
              </a:solidFill>
              <a:prstDash val="solid"/>
              <a:miter/>
            </a:ln>
          </p:spPr>
        </p:sp>
        <p:sp>
          <p:nvSpPr>
            <p:cNvPr name="TextBox 4" id="4"/>
            <p:cNvSpPr txBox="true"/>
            <p:nvPr/>
          </p:nvSpPr>
          <p:spPr>
            <a:xfrm>
              <a:off x="0" y="-38100"/>
              <a:ext cx="4778200" cy="4047796"/>
            </a:xfrm>
            <a:prstGeom prst="rect">
              <a:avLst/>
            </a:prstGeom>
          </p:spPr>
          <p:txBody>
            <a:bodyPr anchor="ctr" rtlCol="false" tIns="30471" lIns="30471" bIns="30471" rIns="30471"/>
            <a:lstStyle/>
            <a:p>
              <a:pPr algn="ctr">
                <a:lnSpc>
                  <a:spcPts val="2660"/>
                </a:lnSpc>
                <a:spcBef>
                  <a:spcPct val="0"/>
                </a:spcBef>
              </a:pPr>
            </a:p>
          </p:txBody>
        </p:sp>
      </p:grpSp>
      <p:grpSp>
        <p:nvGrpSpPr>
          <p:cNvPr name="Group 5" id="5"/>
          <p:cNvGrpSpPr/>
          <p:nvPr/>
        </p:nvGrpSpPr>
        <p:grpSpPr>
          <a:xfrm rot="0">
            <a:off x="6601000" y="874434"/>
            <a:ext cx="11047071" cy="9008595"/>
            <a:chOff x="0" y="0"/>
            <a:chExt cx="4850603" cy="3955539"/>
          </a:xfrm>
        </p:grpSpPr>
        <p:sp>
          <p:nvSpPr>
            <p:cNvPr name="Freeform 6" id="6"/>
            <p:cNvSpPr/>
            <p:nvPr/>
          </p:nvSpPr>
          <p:spPr>
            <a:xfrm flipH="false" flipV="false" rot="0">
              <a:off x="0" y="0"/>
              <a:ext cx="4850604" cy="3955539"/>
            </a:xfrm>
            <a:custGeom>
              <a:avLst/>
              <a:gdLst/>
              <a:ahLst/>
              <a:cxnLst/>
              <a:rect r="r" b="b" t="t" l="l"/>
              <a:pathLst>
                <a:path h="3955539" w="4850604">
                  <a:moveTo>
                    <a:pt x="0" y="0"/>
                  </a:moveTo>
                  <a:lnTo>
                    <a:pt x="4850604" y="0"/>
                  </a:lnTo>
                  <a:lnTo>
                    <a:pt x="4850604" y="3955539"/>
                  </a:lnTo>
                  <a:lnTo>
                    <a:pt x="0" y="3955539"/>
                  </a:lnTo>
                  <a:close/>
                </a:path>
              </a:pathLst>
            </a:custGeom>
            <a:solidFill>
              <a:srgbClr val="F1EAE0"/>
            </a:solidFill>
            <a:ln w="28575" cap="sq">
              <a:solidFill>
                <a:srgbClr val="231F20"/>
              </a:solidFill>
              <a:prstDash val="solid"/>
              <a:miter/>
            </a:ln>
          </p:spPr>
        </p:sp>
        <p:sp>
          <p:nvSpPr>
            <p:cNvPr name="TextBox 7" id="7"/>
            <p:cNvSpPr txBox="true"/>
            <p:nvPr/>
          </p:nvSpPr>
          <p:spPr>
            <a:xfrm>
              <a:off x="0" y="-38100"/>
              <a:ext cx="4850603" cy="3993639"/>
            </a:xfrm>
            <a:prstGeom prst="rect">
              <a:avLst/>
            </a:prstGeom>
          </p:spPr>
          <p:txBody>
            <a:bodyPr anchor="ctr" rtlCol="false" tIns="30471" lIns="30471" bIns="30471" rIns="30471"/>
            <a:lstStyle/>
            <a:p>
              <a:pPr algn="ctr">
                <a:lnSpc>
                  <a:spcPts val="2660"/>
                </a:lnSpc>
                <a:spcBef>
                  <a:spcPct val="0"/>
                </a:spcBef>
              </a:pPr>
            </a:p>
          </p:txBody>
        </p:sp>
      </p:grpSp>
      <p:grpSp>
        <p:nvGrpSpPr>
          <p:cNvPr name="Group 8" id="8"/>
          <p:cNvGrpSpPr/>
          <p:nvPr/>
        </p:nvGrpSpPr>
        <p:grpSpPr>
          <a:xfrm rot="0">
            <a:off x="6889823" y="1147568"/>
            <a:ext cx="5038904" cy="4323057"/>
            <a:chOff x="0" y="0"/>
            <a:chExt cx="2212507" cy="1898190"/>
          </a:xfrm>
        </p:grpSpPr>
        <p:sp>
          <p:nvSpPr>
            <p:cNvPr name="Freeform 9" id="9"/>
            <p:cNvSpPr/>
            <p:nvPr/>
          </p:nvSpPr>
          <p:spPr>
            <a:xfrm flipH="false" flipV="false" rot="0">
              <a:off x="0" y="0"/>
              <a:ext cx="2212507" cy="1898190"/>
            </a:xfrm>
            <a:custGeom>
              <a:avLst/>
              <a:gdLst/>
              <a:ahLst/>
              <a:cxnLst/>
              <a:rect r="r" b="b" t="t" l="l"/>
              <a:pathLst>
                <a:path h="1898190" w="2212507">
                  <a:moveTo>
                    <a:pt x="0" y="0"/>
                  </a:moveTo>
                  <a:lnTo>
                    <a:pt x="2212507" y="0"/>
                  </a:lnTo>
                  <a:lnTo>
                    <a:pt x="2212507" y="1898190"/>
                  </a:lnTo>
                  <a:lnTo>
                    <a:pt x="0" y="1898190"/>
                  </a:lnTo>
                  <a:close/>
                </a:path>
              </a:pathLst>
            </a:custGeom>
            <a:solidFill>
              <a:srgbClr val="70B0B1"/>
            </a:solidFill>
            <a:ln w="28575" cap="sq">
              <a:solidFill>
                <a:srgbClr val="231F20"/>
              </a:solidFill>
              <a:prstDash val="solid"/>
              <a:miter/>
            </a:ln>
          </p:spPr>
        </p:sp>
        <p:sp>
          <p:nvSpPr>
            <p:cNvPr name="TextBox 10" id="10"/>
            <p:cNvSpPr txBox="true"/>
            <p:nvPr/>
          </p:nvSpPr>
          <p:spPr>
            <a:xfrm>
              <a:off x="0" y="-38100"/>
              <a:ext cx="2212507" cy="1936290"/>
            </a:xfrm>
            <a:prstGeom prst="rect">
              <a:avLst/>
            </a:prstGeom>
          </p:spPr>
          <p:txBody>
            <a:bodyPr anchor="ctr" rtlCol="false" tIns="30471" lIns="30471" bIns="30471" rIns="30471"/>
            <a:lstStyle/>
            <a:p>
              <a:pPr algn="ctr">
                <a:lnSpc>
                  <a:spcPts val="2660"/>
                </a:lnSpc>
                <a:spcBef>
                  <a:spcPct val="0"/>
                </a:spcBef>
              </a:pPr>
            </a:p>
          </p:txBody>
        </p:sp>
      </p:grpSp>
      <p:grpSp>
        <p:nvGrpSpPr>
          <p:cNvPr name="Group 11" id="11"/>
          <p:cNvGrpSpPr/>
          <p:nvPr/>
        </p:nvGrpSpPr>
        <p:grpSpPr>
          <a:xfrm rot="0">
            <a:off x="6889823" y="5687575"/>
            <a:ext cx="5038904" cy="3977129"/>
            <a:chOff x="0" y="0"/>
            <a:chExt cx="2212507" cy="1746298"/>
          </a:xfrm>
        </p:grpSpPr>
        <p:sp>
          <p:nvSpPr>
            <p:cNvPr name="Freeform 12" id="12"/>
            <p:cNvSpPr/>
            <p:nvPr/>
          </p:nvSpPr>
          <p:spPr>
            <a:xfrm flipH="false" flipV="false" rot="0">
              <a:off x="0" y="0"/>
              <a:ext cx="2212507" cy="1746298"/>
            </a:xfrm>
            <a:custGeom>
              <a:avLst/>
              <a:gdLst/>
              <a:ahLst/>
              <a:cxnLst/>
              <a:rect r="r" b="b" t="t" l="l"/>
              <a:pathLst>
                <a:path h="1746298" w="2212507">
                  <a:moveTo>
                    <a:pt x="0" y="0"/>
                  </a:moveTo>
                  <a:lnTo>
                    <a:pt x="2212507" y="0"/>
                  </a:lnTo>
                  <a:lnTo>
                    <a:pt x="2212507" y="1746298"/>
                  </a:lnTo>
                  <a:lnTo>
                    <a:pt x="0" y="1746298"/>
                  </a:lnTo>
                  <a:close/>
                </a:path>
              </a:pathLst>
            </a:custGeom>
            <a:solidFill>
              <a:srgbClr val="F8D941"/>
            </a:solidFill>
            <a:ln w="28575" cap="sq">
              <a:solidFill>
                <a:srgbClr val="231F20"/>
              </a:solidFill>
              <a:prstDash val="solid"/>
              <a:miter/>
            </a:ln>
          </p:spPr>
        </p:sp>
        <p:sp>
          <p:nvSpPr>
            <p:cNvPr name="TextBox 13" id="13"/>
            <p:cNvSpPr txBox="true"/>
            <p:nvPr/>
          </p:nvSpPr>
          <p:spPr>
            <a:xfrm>
              <a:off x="0" y="-38100"/>
              <a:ext cx="2212507" cy="1784398"/>
            </a:xfrm>
            <a:prstGeom prst="rect">
              <a:avLst/>
            </a:prstGeom>
          </p:spPr>
          <p:txBody>
            <a:bodyPr anchor="ctr" rtlCol="false" tIns="30471" lIns="30471" bIns="30471" rIns="30471"/>
            <a:lstStyle/>
            <a:p>
              <a:pPr algn="ctr">
                <a:lnSpc>
                  <a:spcPts val="2660"/>
                </a:lnSpc>
                <a:spcBef>
                  <a:spcPct val="0"/>
                </a:spcBef>
              </a:pPr>
            </a:p>
          </p:txBody>
        </p:sp>
      </p:grpSp>
      <p:grpSp>
        <p:nvGrpSpPr>
          <p:cNvPr name="Group 14" id="14"/>
          <p:cNvGrpSpPr/>
          <p:nvPr/>
        </p:nvGrpSpPr>
        <p:grpSpPr>
          <a:xfrm rot="0">
            <a:off x="12130072" y="1147568"/>
            <a:ext cx="5129228" cy="4323057"/>
            <a:chOff x="0" y="0"/>
            <a:chExt cx="2252167" cy="1898190"/>
          </a:xfrm>
        </p:grpSpPr>
        <p:sp>
          <p:nvSpPr>
            <p:cNvPr name="Freeform 15" id="15"/>
            <p:cNvSpPr/>
            <p:nvPr/>
          </p:nvSpPr>
          <p:spPr>
            <a:xfrm flipH="false" flipV="false" rot="0">
              <a:off x="0" y="0"/>
              <a:ext cx="2252167" cy="1898190"/>
            </a:xfrm>
            <a:custGeom>
              <a:avLst/>
              <a:gdLst/>
              <a:ahLst/>
              <a:cxnLst/>
              <a:rect r="r" b="b" t="t" l="l"/>
              <a:pathLst>
                <a:path h="1898190" w="2252167">
                  <a:moveTo>
                    <a:pt x="0" y="0"/>
                  </a:moveTo>
                  <a:lnTo>
                    <a:pt x="2252167" y="0"/>
                  </a:lnTo>
                  <a:lnTo>
                    <a:pt x="2252167" y="1898190"/>
                  </a:lnTo>
                  <a:lnTo>
                    <a:pt x="0" y="1898190"/>
                  </a:lnTo>
                  <a:close/>
                </a:path>
              </a:pathLst>
            </a:custGeom>
            <a:solidFill>
              <a:srgbClr val="F8D941"/>
            </a:solidFill>
            <a:ln w="28575" cap="sq">
              <a:solidFill>
                <a:srgbClr val="231F20"/>
              </a:solidFill>
              <a:prstDash val="solid"/>
              <a:miter/>
            </a:ln>
          </p:spPr>
        </p:sp>
        <p:sp>
          <p:nvSpPr>
            <p:cNvPr name="TextBox 16" id="16"/>
            <p:cNvSpPr txBox="true"/>
            <p:nvPr/>
          </p:nvSpPr>
          <p:spPr>
            <a:xfrm>
              <a:off x="0" y="-38100"/>
              <a:ext cx="2252167" cy="1936290"/>
            </a:xfrm>
            <a:prstGeom prst="rect">
              <a:avLst/>
            </a:prstGeom>
          </p:spPr>
          <p:txBody>
            <a:bodyPr anchor="ctr" rtlCol="false" tIns="30471" lIns="30471" bIns="30471" rIns="30471"/>
            <a:lstStyle/>
            <a:p>
              <a:pPr algn="ctr">
                <a:lnSpc>
                  <a:spcPts val="2660"/>
                </a:lnSpc>
                <a:spcBef>
                  <a:spcPct val="0"/>
                </a:spcBef>
              </a:pPr>
            </a:p>
          </p:txBody>
        </p:sp>
      </p:grpSp>
      <p:grpSp>
        <p:nvGrpSpPr>
          <p:cNvPr name="Group 17" id="17"/>
          <p:cNvGrpSpPr/>
          <p:nvPr/>
        </p:nvGrpSpPr>
        <p:grpSpPr>
          <a:xfrm rot="0">
            <a:off x="12130072" y="5687575"/>
            <a:ext cx="5129228" cy="3977129"/>
            <a:chOff x="0" y="0"/>
            <a:chExt cx="2252167" cy="1746298"/>
          </a:xfrm>
        </p:grpSpPr>
        <p:sp>
          <p:nvSpPr>
            <p:cNvPr name="Freeform 18" id="18"/>
            <p:cNvSpPr/>
            <p:nvPr/>
          </p:nvSpPr>
          <p:spPr>
            <a:xfrm flipH="false" flipV="false" rot="0">
              <a:off x="0" y="0"/>
              <a:ext cx="2252167" cy="1746298"/>
            </a:xfrm>
            <a:custGeom>
              <a:avLst/>
              <a:gdLst/>
              <a:ahLst/>
              <a:cxnLst/>
              <a:rect r="r" b="b" t="t" l="l"/>
              <a:pathLst>
                <a:path h="1746298" w="2252167">
                  <a:moveTo>
                    <a:pt x="0" y="0"/>
                  </a:moveTo>
                  <a:lnTo>
                    <a:pt x="2252167" y="0"/>
                  </a:lnTo>
                  <a:lnTo>
                    <a:pt x="2252167" y="1746298"/>
                  </a:lnTo>
                  <a:lnTo>
                    <a:pt x="0" y="1746298"/>
                  </a:lnTo>
                  <a:close/>
                </a:path>
              </a:pathLst>
            </a:custGeom>
            <a:solidFill>
              <a:srgbClr val="70B0B1"/>
            </a:solidFill>
            <a:ln w="28575" cap="sq">
              <a:solidFill>
                <a:srgbClr val="231F20"/>
              </a:solidFill>
              <a:prstDash val="solid"/>
              <a:miter/>
            </a:ln>
          </p:spPr>
        </p:sp>
        <p:sp>
          <p:nvSpPr>
            <p:cNvPr name="TextBox 19" id="19"/>
            <p:cNvSpPr txBox="true"/>
            <p:nvPr/>
          </p:nvSpPr>
          <p:spPr>
            <a:xfrm>
              <a:off x="0" y="-38100"/>
              <a:ext cx="2252167" cy="1784398"/>
            </a:xfrm>
            <a:prstGeom prst="rect">
              <a:avLst/>
            </a:prstGeom>
          </p:spPr>
          <p:txBody>
            <a:bodyPr anchor="ctr" rtlCol="false" tIns="30471" lIns="30471" bIns="30471" rIns="30471"/>
            <a:lstStyle/>
            <a:p>
              <a:pPr algn="ctr">
                <a:lnSpc>
                  <a:spcPts val="2660"/>
                </a:lnSpc>
                <a:spcBef>
                  <a:spcPct val="0"/>
                </a:spcBef>
              </a:pPr>
            </a:p>
          </p:txBody>
        </p:sp>
      </p:grpSp>
      <p:grpSp>
        <p:nvGrpSpPr>
          <p:cNvPr name="Group 20" id="20"/>
          <p:cNvGrpSpPr/>
          <p:nvPr/>
        </p:nvGrpSpPr>
        <p:grpSpPr>
          <a:xfrm rot="0">
            <a:off x="519181" y="923047"/>
            <a:ext cx="5772497" cy="9083321"/>
            <a:chOff x="0" y="0"/>
            <a:chExt cx="3467610" cy="5456464"/>
          </a:xfrm>
        </p:grpSpPr>
        <p:sp>
          <p:nvSpPr>
            <p:cNvPr name="Freeform 21" id="21"/>
            <p:cNvSpPr/>
            <p:nvPr/>
          </p:nvSpPr>
          <p:spPr>
            <a:xfrm flipH="false" flipV="false" rot="0">
              <a:off x="0" y="0"/>
              <a:ext cx="3467610" cy="5456464"/>
            </a:xfrm>
            <a:custGeom>
              <a:avLst/>
              <a:gdLst/>
              <a:ahLst/>
              <a:cxnLst/>
              <a:rect r="r" b="b" t="t" l="l"/>
              <a:pathLst>
                <a:path h="5456464" w="3467610">
                  <a:moveTo>
                    <a:pt x="0" y="0"/>
                  </a:moveTo>
                  <a:lnTo>
                    <a:pt x="3467610" y="0"/>
                  </a:lnTo>
                  <a:lnTo>
                    <a:pt x="3467610" y="5456464"/>
                  </a:lnTo>
                  <a:lnTo>
                    <a:pt x="0" y="5456464"/>
                  </a:lnTo>
                  <a:close/>
                </a:path>
              </a:pathLst>
            </a:custGeom>
            <a:solidFill>
              <a:srgbClr val="231F20"/>
            </a:solidFill>
            <a:ln w="28575" cap="sq">
              <a:solidFill>
                <a:srgbClr val="231F20"/>
              </a:solidFill>
              <a:prstDash val="solid"/>
              <a:miter/>
            </a:ln>
          </p:spPr>
        </p:sp>
        <p:sp>
          <p:nvSpPr>
            <p:cNvPr name="TextBox 22" id="22"/>
            <p:cNvSpPr txBox="true"/>
            <p:nvPr/>
          </p:nvSpPr>
          <p:spPr>
            <a:xfrm>
              <a:off x="0" y="-38100"/>
              <a:ext cx="3467610" cy="5494564"/>
            </a:xfrm>
            <a:prstGeom prst="rect">
              <a:avLst/>
            </a:prstGeom>
          </p:spPr>
          <p:txBody>
            <a:bodyPr anchor="ctr" rtlCol="false" tIns="22273" lIns="22273" bIns="22273" rIns="22273"/>
            <a:lstStyle/>
            <a:p>
              <a:pPr algn="ctr">
                <a:lnSpc>
                  <a:spcPts val="2659"/>
                </a:lnSpc>
                <a:spcBef>
                  <a:spcPct val="0"/>
                </a:spcBef>
              </a:pPr>
            </a:p>
          </p:txBody>
        </p:sp>
      </p:grpSp>
      <p:grpSp>
        <p:nvGrpSpPr>
          <p:cNvPr name="Group 23" id="23"/>
          <p:cNvGrpSpPr/>
          <p:nvPr/>
        </p:nvGrpSpPr>
        <p:grpSpPr>
          <a:xfrm rot="0">
            <a:off x="452364" y="856229"/>
            <a:ext cx="5760262" cy="9026800"/>
            <a:chOff x="0" y="0"/>
            <a:chExt cx="3460261" cy="5422511"/>
          </a:xfrm>
        </p:grpSpPr>
        <p:sp>
          <p:nvSpPr>
            <p:cNvPr name="Freeform 24" id="24"/>
            <p:cNvSpPr/>
            <p:nvPr/>
          </p:nvSpPr>
          <p:spPr>
            <a:xfrm flipH="false" flipV="false" rot="0">
              <a:off x="0" y="0"/>
              <a:ext cx="3460261" cy="5422510"/>
            </a:xfrm>
            <a:custGeom>
              <a:avLst/>
              <a:gdLst/>
              <a:ahLst/>
              <a:cxnLst/>
              <a:rect r="r" b="b" t="t" l="l"/>
              <a:pathLst>
                <a:path h="5422510" w="3460261">
                  <a:moveTo>
                    <a:pt x="0" y="0"/>
                  </a:moveTo>
                  <a:lnTo>
                    <a:pt x="3460261" y="0"/>
                  </a:lnTo>
                  <a:lnTo>
                    <a:pt x="3460261" y="5422510"/>
                  </a:lnTo>
                  <a:lnTo>
                    <a:pt x="0" y="5422510"/>
                  </a:lnTo>
                  <a:close/>
                </a:path>
              </a:pathLst>
            </a:custGeom>
            <a:solidFill>
              <a:srgbClr val="F1EAE0"/>
            </a:solidFill>
            <a:ln w="28575" cap="sq">
              <a:solidFill>
                <a:srgbClr val="231F20"/>
              </a:solidFill>
              <a:prstDash val="solid"/>
              <a:miter/>
            </a:ln>
          </p:spPr>
        </p:sp>
        <p:sp>
          <p:nvSpPr>
            <p:cNvPr name="TextBox 25" id="25"/>
            <p:cNvSpPr txBox="true"/>
            <p:nvPr/>
          </p:nvSpPr>
          <p:spPr>
            <a:xfrm>
              <a:off x="0" y="-38100"/>
              <a:ext cx="3460261" cy="5460611"/>
            </a:xfrm>
            <a:prstGeom prst="rect">
              <a:avLst/>
            </a:prstGeom>
          </p:spPr>
          <p:txBody>
            <a:bodyPr anchor="ctr" rtlCol="false" tIns="22273" lIns="22273" bIns="22273" rIns="22273"/>
            <a:lstStyle/>
            <a:p>
              <a:pPr algn="ctr">
                <a:lnSpc>
                  <a:spcPts val="2659"/>
                </a:lnSpc>
                <a:spcBef>
                  <a:spcPct val="0"/>
                </a:spcBef>
              </a:pPr>
            </a:p>
          </p:txBody>
        </p:sp>
      </p:grpSp>
      <p:sp>
        <p:nvSpPr>
          <p:cNvPr name="TextBox 26" id="26"/>
          <p:cNvSpPr txBox="true"/>
          <p:nvPr/>
        </p:nvSpPr>
        <p:spPr>
          <a:xfrm rot="0">
            <a:off x="1888429" y="319399"/>
            <a:ext cx="14511141" cy="1026036"/>
          </a:xfrm>
          <a:prstGeom prst="rect">
            <a:avLst/>
          </a:prstGeom>
        </p:spPr>
        <p:txBody>
          <a:bodyPr anchor="t" rtlCol="false" tIns="0" lIns="0" bIns="0" rIns="0">
            <a:spAutoFit/>
          </a:bodyPr>
          <a:lstStyle/>
          <a:p>
            <a:pPr algn="ctr" marL="0" indent="0" lvl="0">
              <a:lnSpc>
                <a:spcPts val="6303"/>
              </a:lnSpc>
              <a:spcBef>
                <a:spcPct val="0"/>
              </a:spcBef>
            </a:pPr>
            <a:r>
              <a:rPr lang="en-US" b="true" sz="6431">
                <a:solidFill>
                  <a:srgbClr val="231F20"/>
                </a:solidFill>
                <a:latin typeface="Agrandir Narrow Heavy"/>
                <a:ea typeface="Agrandir Narrow Heavy"/>
                <a:cs typeface="Agrandir Narrow Heavy"/>
                <a:sym typeface="Agrandir Narrow Heavy"/>
              </a:rPr>
              <a:t> EXPLORATORY DATA ANALYSIS</a:t>
            </a:r>
          </a:p>
        </p:txBody>
      </p:sp>
      <p:grpSp>
        <p:nvGrpSpPr>
          <p:cNvPr name="Group 27" id="27"/>
          <p:cNvGrpSpPr/>
          <p:nvPr/>
        </p:nvGrpSpPr>
        <p:grpSpPr>
          <a:xfrm rot="0">
            <a:off x="599662" y="6460945"/>
            <a:ext cx="2593585" cy="3203759"/>
            <a:chOff x="0" y="0"/>
            <a:chExt cx="3458113" cy="4271678"/>
          </a:xfrm>
        </p:grpSpPr>
        <p:sp>
          <p:nvSpPr>
            <p:cNvPr name="Freeform 28" id="28"/>
            <p:cNvSpPr/>
            <p:nvPr/>
          </p:nvSpPr>
          <p:spPr>
            <a:xfrm flipH="false" flipV="false" rot="0">
              <a:off x="0" y="3584378"/>
              <a:ext cx="3458113" cy="687300"/>
            </a:xfrm>
            <a:custGeom>
              <a:avLst/>
              <a:gdLst/>
              <a:ahLst/>
              <a:cxnLst/>
              <a:rect r="r" b="b" t="t" l="l"/>
              <a:pathLst>
                <a:path h="687300" w="3458113">
                  <a:moveTo>
                    <a:pt x="0" y="0"/>
                  </a:moveTo>
                  <a:lnTo>
                    <a:pt x="3458113" y="0"/>
                  </a:lnTo>
                  <a:lnTo>
                    <a:pt x="3458113" y="687300"/>
                  </a:lnTo>
                  <a:lnTo>
                    <a:pt x="0" y="687300"/>
                  </a:lnTo>
                  <a:lnTo>
                    <a:pt x="0" y="0"/>
                  </a:lnTo>
                  <a:close/>
                </a:path>
              </a:pathLst>
            </a:custGeom>
            <a:blipFill>
              <a:blip r:embed="rId2"/>
              <a:stretch>
                <a:fillRect l="0" t="0" r="0" b="0"/>
              </a:stretch>
            </a:blipFill>
          </p:spPr>
        </p:sp>
        <p:sp>
          <p:nvSpPr>
            <p:cNvPr name="Freeform 29" id="29"/>
            <p:cNvSpPr/>
            <p:nvPr/>
          </p:nvSpPr>
          <p:spPr>
            <a:xfrm flipH="false" flipV="false" rot="0">
              <a:off x="0" y="0"/>
              <a:ext cx="1636335" cy="2510861"/>
            </a:xfrm>
            <a:custGeom>
              <a:avLst/>
              <a:gdLst/>
              <a:ahLst/>
              <a:cxnLst/>
              <a:rect r="r" b="b" t="t" l="l"/>
              <a:pathLst>
                <a:path h="2510861" w="1636335">
                  <a:moveTo>
                    <a:pt x="0" y="0"/>
                  </a:moveTo>
                  <a:lnTo>
                    <a:pt x="1636335" y="0"/>
                  </a:lnTo>
                  <a:lnTo>
                    <a:pt x="1636335" y="2510861"/>
                  </a:lnTo>
                  <a:lnTo>
                    <a:pt x="0" y="2510861"/>
                  </a:lnTo>
                  <a:lnTo>
                    <a:pt x="0" y="0"/>
                  </a:lnTo>
                  <a:close/>
                </a:path>
              </a:pathLst>
            </a:custGeom>
            <a:blipFill>
              <a:blip r:embed="rId3"/>
              <a:stretch>
                <a:fillRect l="0" t="0" r="0" b="0"/>
              </a:stretch>
            </a:blipFill>
          </p:spPr>
        </p:sp>
        <p:sp>
          <p:nvSpPr>
            <p:cNvPr name="Freeform 30" id="30"/>
            <p:cNvSpPr/>
            <p:nvPr/>
          </p:nvSpPr>
          <p:spPr>
            <a:xfrm flipH="false" flipV="false" rot="0">
              <a:off x="0" y="2684697"/>
              <a:ext cx="3458113" cy="721881"/>
            </a:xfrm>
            <a:custGeom>
              <a:avLst/>
              <a:gdLst/>
              <a:ahLst/>
              <a:cxnLst/>
              <a:rect r="r" b="b" t="t" l="l"/>
              <a:pathLst>
                <a:path h="721881" w="3458113">
                  <a:moveTo>
                    <a:pt x="0" y="0"/>
                  </a:moveTo>
                  <a:lnTo>
                    <a:pt x="3458113" y="0"/>
                  </a:lnTo>
                  <a:lnTo>
                    <a:pt x="3458113" y="721881"/>
                  </a:lnTo>
                  <a:lnTo>
                    <a:pt x="0" y="721881"/>
                  </a:lnTo>
                  <a:lnTo>
                    <a:pt x="0" y="0"/>
                  </a:lnTo>
                  <a:close/>
                </a:path>
              </a:pathLst>
            </a:custGeom>
            <a:blipFill>
              <a:blip r:embed="rId4"/>
              <a:stretch>
                <a:fillRect l="0" t="0" r="0" b="0"/>
              </a:stretch>
            </a:blipFill>
          </p:spPr>
        </p:sp>
        <p:sp>
          <p:nvSpPr>
            <p:cNvPr name="Freeform 31" id="31"/>
            <p:cNvSpPr/>
            <p:nvPr/>
          </p:nvSpPr>
          <p:spPr>
            <a:xfrm flipH="false" flipV="false" rot="0">
              <a:off x="1813595" y="0"/>
              <a:ext cx="1644518" cy="2510861"/>
            </a:xfrm>
            <a:custGeom>
              <a:avLst/>
              <a:gdLst/>
              <a:ahLst/>
              <a:cxnLst/>
              <a:rect r="r" b="b" t="t" l="l"/>
              <a:pathLst>
                <a:path h="2510861" w="1644518">
                  <a:moveTo>
                    <a:pt x="0" y="0"/>
                  </a:moveTo>
                  <a:lnTo>
                    <a:pt x="1644518" y="0"/>
                  </a:lnTo>
                  <a:lnTo>
                    <a:pt x="1644518" y="2510861"/>
                  </a:lnTo>
                  <a:lnTo>
                    <a:pt x="0" y="2510861"/>
                  </a:lnTo>
                  <a:lnTo>
                    <a:pt x="0" y="0"/>
                  </a:lnTo>
                  <a:close/>
                </a:path>
              </a:pathLst>
            </a:custGeom>
            <a:blipFill>
              <a:blip r:embed="rId5"/>
              <a:stretch>
                <a:fillRect l="0" t="0" r="0" b="0"/>
              </a:stretch>
            </a:blipFill>
          </p:spPr>
        </p:sp>
      </p:grpSp>
      <p:grpSp>
        <p:nvGrpSpPr>
          <p:cNvPr name="Group 32" id="32"/>
          <p:cNvGrpSpPr/>
          <p:nvPr/>
        </p:nvGrpSpPr>
        <p:grpSpPr>
          <a:xfrm rot="0">
            <a:off x="644863" y="1147568"/>
            <a:ext cx="5339163" cy="2524789"/>
            <a:chOff x="0" y="0"/>
            <a:chExt cx="1970034" cy="931592"/>
          </a:xfrm>
        </p:grpSpPr>
        <p:sp>
          <p:nvSpPr>
            <p:cNvPr name="Freeform 33" id="33"/>
            <p:cNvSpPr/>
            <p:nvPr/>
          </p:nvSpPr>
          <p:spPr>
            <a:xfrm flipH="false" flipV="false" rot="0">
              <a:off x="0" y="0"/>
              <a:ext cx="1970034" cy="931592"/>
            </a:xfrm>
            <a:custGeom>
              <a:avLst/>
              <a:gdLst/>
              <a:ahLst/>
              <a:cxnLst/>
              <a:rect r="r" b="b" t="t" l="l"/>
              <a:pathLst>
                <a:path h="931592" w="1970034">
                  <a:moveTo>
                    <a:pt x="0" y="0"/>
                  </a:moveTo>
                  <a:lnTo>
                    <a:pt x="1970034" y="0"/>
                  </a:lnTo>
                  <a:lnTo>
                    <a:pt x="1970034" y="931592"/>
                  </a:lnTo>
                  <a:lnTo>
                    <a:pt x="0" y="931592"/>
                  </a:lnTo>
                  <a:close/>
                </a:path>
              </a:pathLst>
            </a:custGeom>
            <a:solidFill>
              <a:srgbClr val="70B0B1"/>
            </a:solidFill>
            <a:ln w="28575" cap="sq">
              <a:solidFill>
                <a:srgbClr val="231F20"/>
              </a:solidFill>
              <a:prstDash val="solid"/>
              <a:miter/>
            </a:ln>
          </p:spPr>
        </p:sp>
        <p:sp>
          <p:nvSpPr>
            <p:cNvPr name="TextBox 34" id="34"/>
            <p:cNvSpPr txBox="true"/>
            <p:nvPr/>
          </p:nvSpPr>
          <p:spPr>
            <a:xfrm>
              <a:off x="0" y="-38100"/>
              <a:ext cx="1970034" cy="969692"/>
            </a:xfrm>
            <a:prstGeom prst="rect">
              <a:avLst/>
            </a:prstGeom>
          </p:spPr>
          <p:txBody>
            <a:bodyPr anchor="ctr" rtlCol="false" tIns="36261" lIns="36261" bIns="36261" rIns="36261"/>
            <a:lstStyle/>
            <a:p>
              <a:pPr algn="ctr">
                <a:lnSpc>
                  <a:spcPts val="2659"/>
                </a:lnSpc>
                <a:spcBef>
                  <a:spcPct val="0"/>
                </a:spcBef>
              </a:pPr>
            </a:p>
          </p:txBody>
        </p:sp>
      </p:grpSp>
      <p:grpSp>
        <p:nvGrpSpPr>
          <p:cNvPr name="Group 35" id="35"/>
          <p:cNvGrpSpPr/>
          <p:nvPr/>
        </p:nvGrpSpPr>
        <p:grpSpPr>
          <a:xfrm rot="0">
            <a:off x="644863" y="3851794"/>
            <a:ext cx="5339163" cy="2387042"/>
            <a:chOff x="0" y="0"/>
            <a:chExt cx="2083717" cy="931592"/>
          </a:xfrm>
        </p:grpSpPr>
        <p:sp>
          <p:nvSpPr>
            <p:cNvPr name="Freeform 36" id="36"/>
            <p:cNvSpPr/>
            <p:nvPr/>
          </p:nvSpPr>
          <p:spPr>
            <a:xfrm flipH="false" flipV="false" rot="0">
              <a:off x="0" y="0"/>
              <a:ext cx="2083717" cy="931592"/>
            </a:xfrm>
            <a:custGeom>
              <a:avLst/>
              <a:gdLst/>
              <a:ahLst/>
              <a:cxnLst/>
              <a:rect r="r" b="b" t="t" l="l"/>
              <a:pathLst>
                <a:path h="931592" w="2083717">
                  <a:moveTo>
                    <a:pt x="0" y="0"/>
                  </a:moveTo>
                  <a:lnTo>
                    <a:pt x="2083717" y="0"/>
                  </a:lnTo>
                  <a:lnTo>
                    <a:pt x="2083717" y="931592"/>
                  </a:lnTo>
                  <a:lnTo>
                    <a:pt x="0" y="931592"/>
                  </a:lnTo>
                  <a:close/>
                </a:path>
              </a:pathLst>
            </a:custGeom>
            <a:solidFill>
              <a:srgbClr val="F8D941"/>
            </a:solidFill>
            <a:ln w="28575" cap="sq">
              <a:solidFill>
                <a:srgbClr val="231F20"/>
              </a:solidFill>
              <a:prstDash val="solid"/>
              <a:miter/>
            </a:ln>
          </p:spPr>
        </p:sp>
        <p:sp>
          <p:nvSpPr>
            <p:cNvPr name="TextBox 37" id="37"/>
            <p:cNvSpPr txBox="true"/>
            <p:nvPr/>
          </p:nvSpPr>
          <p:spPr>
            <a:xfrm>
              <a:off x="0" y="-38100"/>
              <a:ext cx="2083717" cy="969692"/>
            </a:xfrm>
            <a:prstGeom prst="rect">
              <a:avLst/>
            </a:prstGeom>
          </p:spPr>
          <p:txBody>
            <a:bodyPr anchor="ctr" rtlCol="false" tIns="34282" lIns="34282" bIns="34282" rIns="34282"/>
            <a:lstStyle/>
            <a:p>
              <a:pPr algn="ctr">
                <a:lnSpc>
                  <a:spcPts val="2659"/>
                </a:lnSpc>
                <a:spcBef>
                  <a:spcPct val="0"/>
                </a:spcBef>
              </a:pPr>
            </a:p>
          </p:txBody>
        </p:sp>
      </p:grpSp>
      <p:sp>
        <p:nvSpPr>
          <p:cNvPr name="TextBox 38" id="38"/>
          <p:cNvSpPr txBox="true"/>
          <p:nvPr/>
        </p:nvSpPr>
        <p:spPr>
          <a:xfrm rot="0">
            <a:off x="599662" y="4050654"/>
            <a:ext cx="5182292" cy="2571276"/>
          </a:xfrm>
          <a:prstGeom prst="rect">
            <a:avLst/>
          </a:prstGeom>
        </p:spPr>
        <p:txBody>
          <a:bodyPr anchor="t" rtlCol="false" tIns="0" lIns="0" bIns="0" rIns="0">
            <a:spAutoFit/>
          </a:bodyPr>
          <a:lstStyle/>
          <a:p>
            <a:pPr algn="just" marL="349683" indent="-174842" lvl="1">
              <a:lnSpc>
                <a:spcPts val="2267"/>
              </a:lnSpc>
              <a:buFont typeface="Arial"/>
              <a:buChar char="•"/>
            </a:pPr>
            <a:r>
              <a:rPr lang="en-US" b="true" sz="1619">
                <a:solidFill>
                  <a:srgbClr val="D65B43"/>
                </a:solidFill>
                <a:latin typeface="Agrandir Medium"/>
                <a:ea typeface="Agrandir Medium"/>
                <a:cs typeface="Agrandir Medium"/>
                <a:sym typeface="Agrandir Medium"/>
              </a:rPr>
              <a:t>The image dataset was preprocessed by normalizing and resizing the images </a:t>
            </a:r>
          </a:p>
          <a:p>
            <a:pPr algn="just" marL="349683" indent="-174842" lvl="1">
              <a:lnSpc>
                <a:spcPts val="2267"/>
              </a:lnSpc>
              <a:buFont typeface="Arial"/>
              <a:buChar char="•"/>
            </a:pPr>
            <a:r>
              <a:rPr lang="en-US" b="true" sz="1619">
                <a:solidFill>
                  <a:srgbClr val="D65B43"/>
                </a:solidFill>
                <a:latin typeface="Agrandir Medium"/>
                <a:ea typeface="Agrandir Medium"/>
                <a:cs typeface="Agrandir Medium"/>
                <a:sym typeface="Agrandir Medium"/>
              </a:rPr>
              <a:t>Random images from both the "damage" and "no damage" sets were plotted to verify the quality and correctness of the processed data.</a:t>
            </a:r>
          </a:p>
          <a:p>
            <a:pPr algn="just" marL="349683" indent="-174842" lvl="1">
              <a:lnSpc>
                <a:spcPts val="2267"/>
              </a:lnSpc>
              <a:buFont typeface="Arial"/>
              <a:buChar char="•"/>
            </a:pPr>
            <a:r>
              <a:rPr lang="en-US" b="true" sz="1619">
                <a:solidFill>
                  <a:srgbClr val="D65B43"/>
                </a:solidFill>
                <a:latin typeface="Agrandir Medium"/>
                <a:ea typeface="Agrandir Medium"/>
                <a:cs typeface="Agrandir Medium"/>
                <a:sym typeface="Agrandir Medium"/>
              </a:rPr>
              <a:t>Colormap application was tested to enhance feature visibility </a:t>
            </a:r>
          </a:p>
          <a:p>
            <a:pPr algn="just">
              <a:lnSpc>
                <a:spcPts val="2267"/>
              </a:lnSpc>
              <a:spcBef>
                <a:spcPct val="0"/>
              </a:spcBef>
            </a:pPr>
          </a:p>
          <a:p>
            <a:pPr algn="just">
              <a:lnSpc>
                <a:spcPts val="2267"/>
              </a:lnSpc>
              <a:spcBef>
                <a:spcPct val="0"/>
              </a:spcBef>
            </a:pPr>
          </a:p>
        </p:txBody>
      </p:sp>
      <p:sp>
        <p:nvSpPr>
          <p:cNvPr name="Freeform 39" id="39"/>
          <p:cNvSpPr/>
          <p:nvPr/>
        </p:nvSpPr>
        <p:spPr>
          <a:xfrm flipH="false" flipV="false" rot="0">
            <a:off x="3266007" y="6517876"/>
            <a:ext cx="2718019" cy="1518693"/>
          </a:xfrm>
          <a:custGeom>
            <a:avLst/>
            <a:gdLst/>
            <a:ahLst/>
            <a:cxnLst/>
            <a:rect r="r" b="b" t="t" l="l"/>
            <a:pathLst>
              <a:path h="1518693" w="2718019">
                <a:moveTo>
                  <a:pt x="0" y="0"/>
                </a:moveTo>
                <a:lnTo>
                  <a:pt x="2718019" y="0"/>
                </a:lnTo>
                <a:lnTo>
                  <a:pt x="2718019" y="1518693"/>
                </a:lnTo>
                <a:lnTo>
                  <a:pt x="0" y="1518693"/>
                </a:lnTo>
                <a:lnTo>
                  <a:pt x="0" y="0"/>
                </a:lnTo>
                <a:close/>
              </a:path>
            </a:pathLst>
          </a:custGeom>
          <a:blipFill>
            <a:blip r:embed="rId6"/>
            <a:stretch>
              <a:fillRect l="0" t="0" r="0" b="0"/>
            </a:stretch>
          </a:blipFill>
        </p:spPr>
      </p:sp>
      <p:sp>
        <p:nvSpPr>
          <p:cNvPr name="Freeform 40" id="40"/>
          <p:cNvSpPr/>
          <p:nvPr/>
        </p:nvSpPr>
        <p:spPr>
          <a:xfrm flipH="false" flipV="false" rot="0">
            <a:off x="3266007" y="8162998"/>
            <a:ext cx="2718019" cy="1501706"/>
          </a:xfrm>
          <a:custGeom>
            <a:avLst/>
            <a:gdLst/>
            <a:ahLst/>
            <a:cxnLst/>
            <a:rect r="r" b="b" t="t" l="l"/>
            <a:pathLst>
              <a:path h="1501706" w="2718019">
                <a:moveTo>
                  <a:pt x="0" y="0"/>
                </a:moveTo>
                <a:lnTo>
                  <a:pt x="2718019" y="0"/>
                </a:lnTo>
                <a:lnTo>
                  <a:pt x="2718019" y="1501706"/>
                </a:lnTo>
                <a:lnTo>
                  <a:pt x="0" y="1501706"/>
                </a:lnTo>
                <a:lnTo>
                  <a:pt x="0" y="0"/>
                </a:lnTo>
                <a:close/>
              </a:path>
            </a:pathLst>
          </a:custGeom>
          <a:blipFill>
            <a:blip r:embed="rId7"/>
            <a:stretch>
              <a:fillRect l="0" t="0" r="0" b="0"/>
            </a:stretch>
          </a:blipFill>
        </p:spPr>
      </p:sp>
      <p:sp>
        <p:nvSpPr>
          <p:cNvPr name="Freeform 41" id="41"/>
          <p:cNvSpPr/>
          <p:nvPr/>
        </p:nvSpPr>
        <p:spPr>
          <a:xfrm flipH="false" flipV="false" rot="0">
            <a:off x="12605002" y="5948685"/>
            <a:ext cx="4194122" cy="3454908"/>
          </a:xfrm>
          <a:custGeom>
            <a:avLst/>
            <a:gdLst/>
            <a:ahLst/>
            <a:cxnLst/>
            <a:rect r="r" b="b" t="t" l="l"/>
            <a:pathLst>
              <a:path h="3454908" w="4194122">
                <a:moveTo>
                  <a:pt x="0" y="0"/>
                </a:moveTo>
                <a:lnTo>
                  <a:pt x="4194122" y="0"/>
                </a:lnTo>
                <a:lnTo>
                  <a:pt x="4194122" y="3454909"/>
                </a:lnTo>
                <a:lnTo>
                  <a:pt x="0" y="3454909"/>
                </a:lnTo>
                <a:lnTo>
                  <a:pt x="0" y="0"/>
                </a:lnTo>
                <a:close/>
              </a:path>
            </a:pathLst>
          </a:custGeom>
          <a:blipFill>
            <a:blip r:embed="rId8"/>
            <a:stretch>
              <a:fillRect l="0" t="0" r="0" b="0"/>
            </a:stretch>
          </a:blipFill>
        </p:spPr>
      </p:sp>
      <p:sp>
        <p:nvSpPr>
          <p:cNvPr name="Freeform 42" id="42"/>
          <p:cNvSpPr/>
          <p:nvPr/>
        </p:nvSpPr>
        <p:spPr>
          <a:xfrm flipH="false" flipV="false" rot="0">
            <a:off x="7139869" y="6367719"/>
            <a:ext cx="4538812" cy="2399897"/>
          </a:xfrm>
          <a:custGeom>
            <a:avLst/>
            <a:gdLst/>
            <a:ahLst/>
            <a:cxnLst/>
            <a:rect r="r" b="b" t="t" l="l"/>
            <a:pathLst>
              <a:path h="2399897" w="4538812">
                <a:moveTo>
                  <a:pt x="0" y="0"/>
                </a:moveTo>
                <a:lnTo>
                  <a:pt x="4538812" y="0"/>
                </a:lnTo>
                <a:lnTo>
                  <a:pt x="4538812" y="2399897"/>
                </a:lnTo>
                <a:lnTo>
                  <a:pt x="0" y="2399897"/>
                </a:lnTo>
                <a:lnTo>
                  <a:pt x="0" y="0"/>
                </a:lnTo>
                <a:close/>
              </a:path>
            </a:pathLst>
          </a:custGeom>
          <a:blipFill>
            <a:blip r:embed="rId9"/>
            <a:stretch>
              <a:fillRect l="0" t="0" r="0" b="0"/>
            </a:stretch>
          </a:blipFill>
        </p:spPr>
      </p:sp>
      <p:sp>
        <p:nvSpPr>
          <p:cNvPr name="Freeform 43" id="43"/>
          <p:cNvSpPr/>
          <p:nvPr/>
        </p:nvSpPr>
        <p:spPr>
          <a:xfrm flipH="false" flipV="false" rot="0">
            <a:off x="13460377" y="1345435"/>
            <a:ext cx="2483372" cy="1730246"/>
          </a:xfrm>
          <a:custGeom>
            <a:avLst/>
            <a:gdLst/>
            <a:ahLst/>
            <a:cxnLst/>
            <a:rect r="r" b="b" t="t" l="l"/>
            <a:pathLst>
              <a:path h="1730246" w="2483372">
                <a:moveTo>
                  <a:pt x="0" y="0"/>
                </a:moveTo>
                <a:lnTo>
                  <a:pt x="2483372" y="0"/>
                </a:lnTo>
                <a:lnTo>
                  <a:pt x="2483372" y="1730245"/>
                </a:lnTo>
                <a:lnTo>
                  <a:pt x="0" y="1730245"/>
                </a:lnTo>
                <a:lnTo>
                  <a:pt x="0" y="0"/>
                </a:lnTo>
                <a:close/>
              </a:path>
            </a:pathLst>
          </a:custGeom>
          <a:blipFill>
            <a:blip r:embed="rId10"/>
            <a:stretch>
              <a:fillRect l="0" t="0" r="-93536" b="0"/>
            </a:stretch>
          </a:blipFill>
        </p:spPr>
      </p:sp>
      <p:sp>
        <p:nvSpPr>
          <p:cNvPr name="Freeform 44" id="44"/>
          <p:cNvSpPr/>
          <p:nvPr/>
        </p:nvSpPr>
        <p:spPr>
          <a:xfrm flipH="false" flipV="false" rot="0">
            <a:off x="13460377" y="3263701"/>
            <a:ext cx="2509896" cy="1781614"/>
          </a:xfrm>
          <a:custGeom>
            <a:avLst/>
            <a:gdLst/>
            <a:ahLst/>
            <a:cxnLst/>
            <a:rect r="r" b="b" t="t" l="l"/>
            <a:pathLst>
              <a:path h="1781614" w="2509896">
                <a:moveTo>
                  <a:pt x="0" y="0"/>
                </a:moveTo>
                <a:lnTo>
                  <a:pt x="2509895" y="0"/>
                </a:lnTo>
                <a:lnTo>
                  <a:pt x="2509895" y="1781614"/>
                </a:lnTo>
                <a:lnTo>
                  <a:pt x="0" y="1781614"/>
                </a:lnTo>
                <a:lnTo>
                  <a:pt x="0" y="0"/>
                </a:lnTo>
                <a:close/>
              </a:path>
            </a:pathLst>
          </a:custGeom>
          <a:blipFill>
            <a:blip r:embed="rId11"/>
            <a:stretch>
              <a:fillRect l="0" t="0" r="0" b="0"/>
            </a:stretch>
          </a:blipFill>
        </p:spPr>
      </p:sp>
      <p:sp>
        <p:nvSpPr>
          <p:cNvPr name="Freeform 45" id="45"/>
          <p:cNvSpPr/>
          <p:nvPr/>
        </p:nvSpPr>
        <p:spPr>
          <a:xfrm flipH="false" flipV="false" rot="0">
            <a:off x="7061877" y="2210557"/>
            <a:ext cx="4616804" cy="2169898"/>
          </a:xfrm>
          <a:custGeom>
            <a:avLst/>
            <a:gdLst/>
            <a:ahLst/>
            <a:cxnLst/>
            <a:rect r="r" b="b" t="t" l="l"/>
            <a:pathLst>
              <a:path h="2169898" w="4616804">
                <a:moveTo>
                  <a:pt x="0" y="0"/>
                </a:moveTo>
                <a:lnTo>
                  <a:pt x="4616804" y="0"/>
                </a:lnTo>
                <a:lnTo>
                  <a:pt x="4616804" y="2169898"/>
                </a:lnTo>
                <a:lnTo>
                  <a:pt x="0" y="2169898"/>
                </a:lnTo>
                <a:lnTo>
                  <a:pt x="0" y="0"/>
                </a:lnTo>
                <a:close/>
              </a:path>
            </a:pathLst>
          </a:custGeom>
          <a:blipFill>
            <a:blip r:embed="rId12"/>
            <a:stretch>
              <a:fillRect l="0" t="0" r="0" b="0"/>
            </a:stretch>
          </a:blipFill>
        </p:spPr>
      </p:sp>
      <p:sp>
        <p:nvSpPr>
          <p:cNvPr name="TextBox 46" id="46"/>
          <p:cNvSpPr txBox="true"/>
          <p:nvPr/>
        </p:nvSpPr>
        <p:spPr>
          <a:xfrm rot="0">
            <a:off x="599662" y="1360831"/>
            <a:ext cx="5247369" cy="2311527"/>
          </a:xfrm>
          <a:prstGeom prst="rect">
            <a:avLst/>
          </a:prstGeom>
        </p:spPr>
        <p:txBody>
          <a:bodyPr anchor="t" rtlCol="false" tIns="0" lIns="0" bIns="0" rIns="0">
            <a:spAutoFit/>
          </a:bodyPr>
          <a:lstStyle/>
          <a:p>
            <a:pPr algn="just" marL="349758" indent="-174879" lvl="1">
              <a:lnSpc>
                <a:spcPts val="2267"/>
              </a:lnSpc>
              <a:buFont typeface="Arial"/>
              <a:buChar char="•"/>
            </a:pPr>
            <a:r>
              <a:rPr lang="en-US" b="true" sz="1619">
                <a:solidFill>
                  <a:srgbClr val="FDF7FA"/>
                </a:solidFill>
                <a:latin typeface="Agrandir Medium"/>
                <a:ea typeface="Agrandir Medium"/>
                <a:cs typeface="Agrandir Medium"/>
                <a:sym typeface="Agrandir Medium"/>
              </a:rPr>
              <a:t>The numerical dataset (loaded as a .CSV file) was analyzed using .info(), .describe(), and .shape() to examine its structure, data types, and key statistics such as value ranges and missing data</a:t>
            </a:r>
          </a:p>
          <a:p>
            <a:pPr algn="just" marL="349758" indent="-174879" lvl="1">
              <a:lnSpc>
                <a:spcPts val="2267"/>
              </a:lnSpc>
              <a:spcBef>
                <a:spcPct val="0"/>
              </a:spcBef>
              <a:buFont typeface="Arial"/>
              <a:buChar char="•"/>
            </a:pPr>
            <a:r>
              <a:rPr lang="en-US" b="true" sz="1619">
                <a:solidFill>
                  <a:srgbClr val="FDF7FA"/>
                </a:solidFill>
                <a:latin typeface="Agrandir Medium"/>
                <a:ea typeface="Agrandir Medium"/>
                <a:cs typeface="Agrandir Medium"/>
                <a:sym typeface="Agrandir Medium"/>
              </a:rPr>
              <a:t>Rows with missing values were either removed or replaced to ensure data completeness and maintain dataset quality</a:t>
            </a:r>
          </a:p>
          <a:p>
            <a:pPr algn="just">
              <a:lnSpc>
                <a:spcPts val="2267"/>
              </a:lnSpc>
              <a:spcBef>
                <a:spcPct val="0"/>
              </a:spcBef>
            </a:pPr>
          </a:p>
        </p:txBody>
      </p:sp>
      <p:sp>
        <p:nvSpPr>
          <p:cNvPr name="TextBox 47" id="47"/>
          <p:cNvSpPr txBox="true"/>
          <p:nvPr/>
        </p:nvSpPr>
        <p:spPr>
          <a:xfrm rot="0">
            <a:off x="8133732" y="5247305"/>
            <a:ext cx="2824136" cy="440270"/>
          </a:xfrm>
          <a:prstGeom prst="rect">
            <a:avLst/>
          </a:prstGeom>
        </p:spPr>
        <p:txBody>
          <a:bodyPr anchor="t" rtlCol="false" tIns="0" lIns="0" bIns="0" rIns="0">
            <a:spAutoFit/>
          </a:bodyPr>
          <a:lstStyle/>
          <a:p>
            <a:pPr algn="ctr"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HISTOGRAMS</a:t>
            </a:r>
          </a:p>
        </p:txBody>
      </p:sp>
      <p:sp>
        <p:nvSpPr>
          <p:cNvPr name="TextBox 48" id="48"/>
          <p:cNvSpPr txBox="true"/>
          <p:nvPr/>
        </p:nvSpPr>
        <p:spPr>
          <a:xfrm rot="0">
            <a:off x="8498189" y="9438235"/>
            <a:ext cx="282413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HEAT MAPS</a:t>
            </a:r>
          </a:p>
        </p:txBody>
      </p:sp>
      <p:sp>
        <p:nvSpPr>
          <p:cNvPr name="TextBox 49" id="49"/>
          <p:cNvSpPr txBox="true"/>
          <p:nvPr/>
        </p:nvSpPr>
        <p:spPr>
          <a:xfrm rot="0">
            <a:off x="13239731" y="5247305"/>
            <a:ext cx="3459644" cy="437115"/>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SCATTER PLOTS</a:t>
            </a:r>
          </a:p>
        </p:txBody>
      </p:sp>
      <p:sp>
        <p:nvSpPr>
          <p:cNvPr name="TextBox 50" id="50"/>
          <p:cNvSpPr txBox="true"/>
          <p:nvPr/>
        </p:nvSpPr>
        <p:spPr>
          <a:xfrm rot="0">
            <a:off x="12395142" y="9435093"/>
            <a:ext cx="4599088" cy="440278"/>
          </a:xfrm>
          <a:prstGeom prst="rect">
            <a:avLst/>
          </a:prstGeom>
        </p:spPr>
        <p:txBody>
          <a:bodyPr anchor="t" rtlCol="false" tIns="0" lIns="0" bIns="0" rIns="0">
            <a:spAutoFit/>
          </a:bodyPr>
          <a:lstStyle/>
          <a:p>
            <a:pPr algn="ctr"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CORRELATION MATRIX</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DADB2"/>
        </a:solidFill>
      </p:bgPr>
    </p:bg>
    <p:spTree>
      <p:nvGrpSpPr>
        <p:cNvPr id="1" name=""/>
        <p:cNvGrpSpPr/>
        <p:nvPr/>
      </p:nvGrpSpPr>
      <p:grpSpPr>
        <a:xfrm>
          <a:off x="0" y="0"/>
          <a:ext cx="0" cy="0"/>
          <a:chOff x="0" y="0"/>
          <a:chExt cx="0" cy="0"/>
        </a:xfrm>
      </p:grpSpPr>
      <p:grpSp>
        <p:nvGrpSpPr>
          <p:cNvPr name="Group 2" id="2"/>
          <p:cNvGrpSpPr/>
          <p:nvPr/>
        </p:nvGrpSpPr>
        <p:grpSpPr>
          <a:xfrm rot="0">
            <a:off x="933098" y="1105644"/>
            <a:ext cx="16726603" cy="8380512"/>
            <a:chOff x="0" y="0"/>
            <a:chExt cx="4405361" cy="2207213"/>
          </a:xfrm>
        </p:grpSpPr>
        <p:sp>
          <p:nvSpPr>
            <p:cNvPr name="Freeform 3" id="3"/>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231F20"/>
            </a:solidFill>
            <a:ln w="28575" cap="sq">
              <a:solidFill>
                <a:srgbClr val="231F20"/>
              </a:solidFill>
              <a:prstDash val="solid"/>
              <a:miter/>
            </a:ln>
          </p:spPr>
        </p:sp>
        <p:sp>
          <p:nvSpPr>
            <p:cNvPr name="TextBox 4" id="4"/>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0698" y="953244"/>
            <a:ext cx="16726603" cy="8380512"/>
            <a:chOff x="0" y="0"/>
            <a:chExt cx="4405361" cy="2207213"/>
          </a:xfrm>
        </p:grpSpPr>
        <p:sp>
          <p:nvSpPr>
            <p:cNvPr name="Freeform 6" id="6"/>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F1EAE0"/>
            </a:solidFill>
            <a:ln w="28575" cap="sq">
              <a:solidFill>
                <a:srgbClr val="231F20"/>
              </a:solidFill>
              <a:prstDash val="solid"/>
              <a:miter/>
            </a:ln>
          </p:spPr>
        </p:sp>
        <p:sp>
          <p:nvSpPr>
            <p:cNvPr name="TextBox 7" id="7"/>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632971"/>
            <a:ext cx="10939583" cy="4107520"/>
            <a:chOff x="0" y="0"/>
            <a:chExt cx="3276837" cy="1230364"/>
          </a:xfrm>
        </p:grpSpPr>
        <p:sp>
          <p:nvSpPr>
            <p:cNvPr name="Freeform 9" id="9"/>
            <p:cNvSpPr/>
            <p:nvPr/>
          </p:nvSpPr>
          <p:spPr>
            <a:xfrm flipH="false" flipV="false" rot="0">
              <a:off x="0" y="0"/>
              <a:ext cx="3276837" cy="1230364"/>
            </a:xfrm>
            <a:custGeom>
              <a:avLst/>
              <a:gdLst/>
              <a:ahLst/>
              <a:cxnLst/>
              <a:rect r="r" b="b" t="t" l="l"/>
              <a:pathLst>
                <a:path h="1230364" w="3276837">
                  <a:moveTo>
                    <a:pt x="0" y="0"/>
                  </a:moveTo>
                  <a:lnTo>
                    <a:pt x="3276837" y="0"/>
                  </a:lnTo>
                  <a:lnTo>
                    <a:pt x="3276837" y="1230364"/>
                  </a:lnTo>
                  <a:lnTo>
                    <a:pt x="0" y="1230364"/>
                  </a:lnTo>
                  <a:close/>
                </a:path>
              </a:pathLst>
            </a:custGeom>
            <a:solidFill>
              <a:srgbClr val="7DADB2"/>
            </a:solidFill>
            <a:ln w="19050" cap="sq">
              <a:solidFill>
                <a:srgbClr val="231F20"/>
              </a:solidFill>
              <a:prstDash val="solid"/>
              <a:miter/>
            </a:ln>
          </p:spPr>
        </p:sp>
        <p:sp>
          <p:nvSpPr>
            <p:cNvPr name="TextBox 10" id="10"/>
            <p:cNvSpPr txBox="true"/>
            <p:nvPr/>
          </p:nvSpPr>
          <p:spPr>
            <a:xfrm>
              <a:off x="0" y="-38100"/>
              <a:ext cx="3276837" cy="1268464"/>
            </a:xfrm>
            <a:prstGeom prst="rect">
              <a:avLst/>
            </a:prstGeom>
          </p:spPr>
          <p:txBody>
            <a:bodyPr anchor="ctr" rtlCol="false" tIns="46977" lIns="46977" bIns="46977" rIns="46977"/>
            <a:lstStyle/>
            <a:p>
              <a:pPr algn="ctr">
                <a:lnSpc>
                  <a:spcPts val="2660"/>
                </a:lnSpc>
                <a:spcBef>
                  <a:spcPct val="0"/>
                </a:spcBef>
              </a:pPr>
            </a:p>
          </p:txBody>
        </p:sp>
      </p:grpSp>
      <p:sp>
        <p:nvSpPr>
          <p:cNvPr name="TextBox 11" id="11"/>
          <p:cNvSpPr txBox="true"/>
          <p:nvPr/>
        </p:nvSpPr>
        <p:spPr>
          <a:xfrm rot="0">
            <a:off x="1286769" y="2012825"/>
            <a:ext cx="10423446" cy="3830863"/>
          </a:xfrm>
          <a:prstGeom prst="rect">
            <a:avLst/>
          </a:prstGeom>
        </p:spPr>
        <p:txBody>
          <a:bodyPr anchor="t" rtlCol="false" tIns="0" lIns="0" bIns="0" rIns="0">
            <a:spAutoFit/>
          </a:bodyPr>
          <a:lstStyle/>
          <a:p>
            <a:pPr algn="l">
              <a:lnSpc>
                <a:spcPts val="3129"/>
              </a:lnSpc>
            </a:pPr>
            <a:r>
              <a:rPr lang="en-US" sz="2235" b="true">
                <a:solidFill>
                  <a:srgbClr val="FDF7FA"/>
                </a:solidFill>
                <a:latin typeface="Agrandir Medium"/>
                <a:ea typeface="Agrandir Medium"/>
                <a:cs typeface="Agrandir Medium"/>
                <a:sym typeface="Agrandir Medium"/>
              </a:rPr>
              <a:t>For clustering the K-Means algorithm with k=3 was used. The clusters showed distinct groupings representing low-intensity, moderate-intensity, and high-intensity storms. </a:t>
            </a:r>
          </a:p>
          <a:p>
            <a:pPr algn="l" marL="461070" indent="-230535" lvl="1">
              <a:lnSpc>
                <a:spcPts val="2989"/>
              </a:lnSpc>
              <a:buFont typeface="Arial"/>
              <a:buChar char="•"/>
            </a:pPr>
            <a:r>
              <a:rPr lang="en-US" b="true" sz="2135">
                <a:solidFill>
                  <a:srgbClr val="FDF7FA"/>
                </a:solidFill>
                <a:latin typeface="Agrandir Medium"/>
                <a:ea typeface="Agrandir Medium"/>
                <a:cs typeface="Agrandir Medium"/>
                <a:sym typeface="Agrandir Medium"/>
              </a:rPr>
              <a:t>The ones marked in purple represent hurricanes with moderate wind speeds and pressure. These likely represent average hurricanes. </a:t>
            </a:r>
          </a:p>
          <a:p>
            <a:pPr algn="l" marL="461070" indent="-230535" lvl="1">
              <a:lnSpc>
                <a:spcPts val="2989"/>
              </a:lnSpc>
              <a:buFont typeface="Arial"/>
              <a:buChar char="•"/>
            </a:pPr>
            <a:r>
              <a:rPr lang="en-US" b="true" sz="2135">
                <a:solidFill>
                  <a:srgbClr val="FDF7FA"/>
                </a:solidFill>
                <a:latin typeface="Agrandir Medium"/>
                <a:ea typeface="Agrandir Medium"/>
                <a:cs typeface="Agrandir Medium"/>
                <a:sym typeface="Agrandir Medium"/>
              </a:rPr>
              <a:t>Yellow represents hurricanes with higher wind speeds and lower pressure, which likely represents high intensity hurricanes. </a:t>
            </a:r>
          </a:p>
          <a:p>
            <a:pPr algn="l" marL="461070" indent="-230535" lvl="1">
              <a:lnSpc>
                <a:spcPts val="2989"/>
              </a:lnSpc>
              <a:buFont typeface="Arial"/>
              <a:buChar char="•"/>
            </a:pPr>
            <a:r>
              <a:rPr lang="en-US" b="true" sz="2135">
                <a:solidFill>
                  <a:srgbClr val="FDF7FA"/>
                </a:solidFill>
                <a:latin typeface="Agrandir Medium"/>
                <a:ea typeface="Agrandir Medium"/>
                <a:cs typeface="Agrandir Medium"/>
                <a:sym typeface="Agrandir Medium"/>
              </a:rPr>
              <a:t>Blue represents hurricanes with lower wind speeds and higher pressures, which are likely to represent low intensity hurricanes.</a:t>
            </a:r>
          </a:p>
          <a:p>
            <a:pPr algn="l">
              <a:lnSpc>
                <a:spcPts val="2989"/>
              </a:lnSpc>
              <a:spcBef>
                <a:spcPct val="0"/>
              </a:spcBef>
            </a:pPr>
          </a:p>
        </p:txBody>
      </p:sp>
      <p:sp>
        <p:nvSpPr>
          <p:cNvPr name="Freeform 12" id="12"/>
          <p:cNvSpPr/>
          <p:nvPr/>
        </p:nvSpPr>
        <p:spPr>
          <a:xfrm flipH="false" flipV="false" rot="0">
            <a:off x="12181221" y="1632971"/>
            <a:ext cx="5021281" cy="4107520"/>
          </a:xfrm>
          <a:custGeom>
            <a:avLst/>
            <a:gdLst/>
            <a:ahLst/>
            <a:cxnLst/>
            <a:rect r="r" b="b" t="t" l="l"/>
            <a:pathLst>
              <a:path h="4107520" w="5021281">
                <a:moveTo>
                  <a:pt x="0" y="0"/>
                </a:moveTo>
                <a:lnTo>
                  <a:pt x="5021281" y="0"/>
                </a:lnTo>
                <a:lnTo>
                  <a:pt x="5021281" y="4107519"/>
                </a:lnTo>
                <a:lnTo>
                  <a:pt x="0" y="4107519"/>
                </a:lnTo>
                <a:lnTo>
                  <a:pt x="0" y="0"/>
                </a:lnTo>
                <a:close/>
              </a:path>
            </a:pathLst>
          </a:custGeom>
          <a:blipFill>
            <a:blip r:embed="rId2"/>
            <a:stretch>
              <a:fillRect l="-2955" t="0" r="-2955" b="0"/>
            </a:stretch>
          </a:blipFill>
        </p:spPr>
      </p:sp>
      <p:sp>
        <p:nvSpPr>
          <p:cNvPr name="Freeform 13" id="13"/>
          <p:cNvSpPr/>
          <p:nvPr/>
        </p:nvSpPr>
        <p:spPr>
          <a:xfrm flipH="false" flipV="false" rot="0">
            <a:off x="1028700" y="5843688"/>
            <a:ext cx="4189555" cy="3178825"/>
          </a:xfrm>
          <a:custGeom>
            <a:avLst/>
            <a:gdLst/>
            <a:ahLst/>
            <a:cxnLst/>
            <a:rect r="r" b="b" t="t" l="l"/>
            <a:pathLst>
              <a:path h="3178825" w="4189555">
                <a:moveTo>
                  <a:pt x="0" y="0"/>
                </a:moveTo>
                <a:lnTo>
                  <a:pt x="4189555" y="0"/>
                </a:lnTo>
                <a:lnTo>
                  <a:pt x="4189555" y="3178825"/>
                </a:lnTo>
                <a:lnTo>
                  <a:pt x="0" y="3178825"/>
                </a:lnTo>
                <a:lnTo>
                  <a:pt x="0" y="0"/>
                </a:lnTo>
                <a:close/>
              </a:path>
            </a:pathLst>
          </a:custGeom>
          <a:blipFill>
            <a:blip r:embed="rId3"/>
            <a:stretch>
              <a:fillRect l="0" t="0" r="0" b="0"/>
            </a:stretch>
          </a:blipFill>
        </p:spPr>
      </p:sp>
      <p:grpSp>
        <p:nvGrpSpPr>
          <p:cNvPr name="Group 14" id="14"/>
          <p:cNvGrpSpPr/>
          <p:nvPr/>
        </p:nvGrpSpPr>
        <p:grpSpPr>
          <a:xfrm rot="0">
            <a:off x="5438210" y="5843688"/>
            <a:ext cx="11764292" cy="3180647"/>
            <a:chOff x="0" y="0"/>
            <a:chExt cx="3523869" cy="952729"/>
          </a:xfrm>
        </p:grpSpPr>
        <p:sp>
          <p:nvSpPr>
            <p:cNvPr name="Freeform 15" id="15"/>
            <p:cNvSpPr/>
            <p:nvPr/>
          </p:nvSpPr>
          <p:spPr>
            <a:xfrm flipH="false" flipV="false" rot="0">
              <a:off x="0" y="0"/>
              <a:ext cx="3523869" cy="952729"/>
            </a:xfrm>
            <a:custGeom>
              <a:avLst/>
              <a:gdLst/>
              <a:ahLst/>
              <a:cxnLst/>
              <a:rect r="r" b="b" t="t" l="l"/>
              <a:pathLst>
                <a:path h="952729" w="3523869">
                  <a:moveTo>
                    <a:pt x="0" y="0"/>
                  </a:moveTo>
                  <a:lnTo>
                    <a:pt x="3523869" y="0"/>
                  </a:lnTo>
                  <a:lnTo>
                    <a:pt x="3523869" y="952729"/>
                  </a:lnTo>
                  <a:lnTo>
                    <a:pt x="0" y="952729"/>
                  </a:lnTo>
                  <a:close/>
                </a:path>
              </a:pathLst>
            </a:custGeom>
            <a:solidFill>
              <a:srgbClr val="E27052"/>
            </a:solidFill>
            <a:ln w="19050" cap="sq">
              <a:solidFill>
                <a:srgbClr val="231F20"/>
              </a:solidFill>
              <a:prstDash val="solid"/>
              <a:miter/>
            </a:ln>
          </p:spPr>
        </p:sp>
        <p:sp>
          <p:nvSpPr>
            <p:cNvPr name="TextBox 16" id="16"/>
            <p:cNvSpPr txBox="true"/>
            <p:nvPr/>
          </p:nvSpPr>
          <p:spPr>
            <a:xfrm>
              <a:off x="0" y="-38100"/>
              <a:ext cx="3523869" cy="990829"/>
            </a:xfrm>
            <a:prstGeom prst="rect">
              <a:avLst/>
            </a:prstGeom>
          </p:spPr>
          <p:txBody>
            <a:bodyPr anchor="ctr" rtlCol="false" tIns="46977" lIns="46977" bIns="46977" rIns="46977"/>
            <a:lstStyle/>
            <a:p>
              <a:pPr algn="ctr">
                <a:lnSpc>
                  <a:spcPts val="2660"/>
                </a:lnSpc>
                <a:spcBef>
                  <a:spcPct val="0"/>
                </a:spcBef>
              </a:pPr>
            </a:p>
          </p:txBody>
        </p:sp>
      </p:grpSp>
      <p:sp>
        <p:nvSpPr>
          <p:cNvPr name="TextBox 17" id="17"/>
          <p:cNvSpPr txBox="true"/>
          <p:nvPr/>
        </p:nvSpPr>
        <p:spPr>
          <a:xfrm rot="0">
            <a:off x="5438210" y="5947719"/>
            <a:ext cx="11520038" cy="2996873"/>
          </a:xfrm>
          <a:prstGeom prst="rect">
            <a:avLst/>
          </a:prstGeom>
        </p:spPr>
        <p:txBody>
          <a:bodyPr anchor="t" rtlCol="false" tIns="0" lIns="0" bIns="0" rIns="0">
            <a:spAutoFit/>
          </a:bodyPr>
          <a:lstStyle/>
          <a:p>
            <a:pPr algn="just" marL="518163" indent="-259082" lvl="1">
              <a:lnSpc>
                <a:spcPts val="3360"/>
              </a:lnSpc>
              <a:buFont typeface="Arial"/>
              <a:buChar char="•"/>
            </a:pPr>
            <a:r>
              <a:rPr lang="en-US" b="true" sz="2400">
                <a:solidFill>
                  <a:srgbClr val="F8D462"/>
                </a:solidFill>
                <a:latin typeface="Agrandir Medium"/>
                <a:ea typeface="Agrandir Medium"/>
                <a:cs typeface="Agrandir Medium"/>
                <a:sym typeface="Agrandir Medium"/>
              </a:rPr>
              <a:t>Choosing 3 clusters (K=3) was based on the analysis of the Elbow Method , which indicated that three distinct groups best represent the data’s structure. This clustering helps in capturing the complexity of hurricane categories without overfitting.</a:t>
            </a:r>
          </a:p>
          <a:p>
            <a:pPr algn="just" marL="518163" indent="-259082" lvl="1">
              <a:lnSpc>
                <a:spcPts val="3360"/>
              </a:lnSpc>
              <a:buFont typeface="Arial"/>
              <a:buChar char="•"/>
            </a:pPr>
            <a:r>
              <a:rPr lang="en-US" b="true" sz="2400">
                <a:solidFill>
                  <a:srgbClr val="F8D462"/>
                </a:solidFill>
                <a:latin typeface="Agrandir Medium"/>
                <a:ea typeface="Agrandir Medium"/>
                <a:cs typeface="Agrandir Medium"/>
                <a:sym typeface="Agrandir Medium"/>
              </a:rPr>
              <a:t>The clustering shows clear groupings, which could indicate distinct categories or intensities of hurricanes.</a:t>
            </a:r>
          </a:p>
          <a:p>
            <a:pPr algn="just">
              <a:lnSpc>
                <a:spcPts val="3360"/>
              </a:lnSpc>
              <a:spcBef>
                <a:spcPct val="0"/>
              </a:spcBef>
            </a:pPr>
          </a:p>
        </p:txBody>
      </p:sp>
      <p:sp>
        <p:nvSpPr>
          <p:cNvPr name="TextBox 18" id="18"/>
          <p:cNvSpPr txBox="true"/>
          <p:nvPr/>
        </p:nvSpPr>
        <p:spPr>
          <a:xfrm rot="0">
            <a:off x="780698" y="367279"/>
            <a:ext cx="16421803" cy="1265691"/>
          </a:xfrm>
          <a:prstGeom prst="rect">
            <a:avLst/>
          </a:prstGeom>
        </p:spPr>
        <p:txBody>
          <a:bodyPr anchor="t" rtlCol="false" tIns="0" lIns="0" bIns="0" rIns="0">
            <a:spAutoFit/>
          </a:bodyPr>
          <a:lstStyle/>
          <a:p>
            <a:pPr algn="ctr" marL="0" indent="0" lvl="0">
              <a:lnSpc>
                <a:spcPts val="7785"/>
              </a:lnSpc>
              <a:spcBef>
                <a:spcPct val="0"/>
              </a:spcBef>
            </a:pPr>
            <a:r>
              <a:rPr lang="en-US" b="true" sz="7944">
                <a:solidFill>
                  <a:srgbClr val="231F20"/>
                </a:solidFill>
                <a:latin typeface="Agrandir Narrow Heavy"/>
                <a:ea typeface="Agrandir Narrow Heavy"/>
                <a:cs typeface="Agrandir Narrow Heavy"/>
                <a:sym typeface="Agrandir Narrow Heavy"/>
              </a:rPr>
              <a:t>CLUSTERING USING K-MEANS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5E45"/>
        </a:solidFill>
      </p:bgPr>
    </p:bg>
    <p:spTree>
      <p:nvGrpSpPr>
        <p:cNvPr id="1" name=""/>
        <p:cNvGrpSpPr/>
        <p:nvPr/>
      </p:nvGrpSpPr>
      <p:grpSpPr>
        <a:xfrm>
          <a:off x="0" y="0"/>
          <a:ext cx="0" cy="0"/>
          <a:chOff x="0" y="0"/>
          <a:chExt cx="0" cy="0"/>
        </a:xfrm>
      </p:grpSpPr>
      <p:grpSp>
        <p:nvGrpSpPr>
          <p:cNvPr name="Group 2" id="2"/>
          <p:cNvGrpSpPr/>
          <p:nvPr/>
        </p:nvGrpSpPr>
        <p:grpSpPr>
          <a:xfrm rot="0">
            <a:off x="519181" y="923047"/>
            <a:ext cx="9213134" cy="9083321"/>
            <a:chOff x="0" y="0"/>
            <a:chExt cx="5534444" cy="5456464"/>
          </a:xfrm>
        </p:grpSpPr>
        <p:sp>
          <p:nvSpPr>
            <p:cNvPr name="Freeform 3" id="3"/>
            <p:cNvSpPr/>
            <p:nvPr/>
          </p:nvSpPr>
          <p:spPr>
            <a:xfrm flipH="false" flipV="false" rot="0">
              <a:off x="0" y="0"/>
              <a:ext cx="5534444" cy="5456464"/>
            </a:xfrm>
            <a:custGeom>
              <a:avLst/>
              <a:gdLst/>
              <a:ahLst/>
              <a:cxnLst/>
              <a:rect r="r" b="b" t="t" l="l"/>
              <a:pathLst>
                <a:path h="5456464" w="5534444">
                  <a:moveTo>
                    <a:pt x="0" y="0"/>
                  </a:moveTo>
                  <a:lnTo>
                    <a:pt x="5534444" y="0"/>
                  </a:lnTo>
                  <a:lnTo>
                    <a:pt x="5534444" y="5456464"/>
                  </a:lnTo>
                  <a:lnTo>
                    <a:pt x="0" y="5456464"/>
                  </a:lnTo>
                  <a:close/>
                </a:path>
              </a:pathLst>
            </a:custGeom>
            <a:solidFill>
              <a:srgbClr val="231F20"/>
            </a:solidFill>
            <a:ln w="28575" cap="sq">
              <a:solidFill>
                <a:srgbClr val="231F20"/>
              </a:solidFill>
              <a:prstDash val="solid"/>
              <a:miter/>
            </a:ln>
          </p:spPr>
        </p:sp>
        <p:sp>
          <p:nvSpPr>
            <p:cNvPr name="TextBox 4" id="4"/>
            <p:cNvSpPr txBox="true"/>
            <p:nvPr/>
          </p:nvSpPr>
          <p:spPr>
            <a:xfrm>
              <a:off x="0" y="-38100"/>
              <a:ext cx="5534444" cy="5494564"/>
            </a:xfrm>
            <a:prstGeom prst="rect">
              <a:avLst/>
            </a:prstGeom>
          </p:spPr>
          <p:txBody>
            <a:bodyPr anchor="ctr" rtlCol="false" tIns="22273" lIns="22273" bIns="22273" rIns="22273"/>
            <a:lstStyle/>
            <a:p>
              <a:pPr algn="ctr">
                <a:lnSpc>
                  <a:spcPts val="2659"/>
                </a:lnSpc>
                <a:spcBef>
                  <a:spcPct val="0"/>
                </a:spcBef>
              </a:pPr>
            </a:p>
          </p:txBody>
        </p:sp>
      </p:grpSp>
      <p:grpSp>
        <p:nvGrpSpPr>
          <p:cNvPr name="Group 5" id="5"/>
          <p:cNvGrpSpPr/>
          <p:nvPr/>
        </p:nvGrpSpPr>
        <p:grpSpPr>
          <a:xfrm rot="0">
            <a:off x="452364" y="751094"/>
            <a:ext cx="9213701" cy="9131935"/>
            <a:chOff x="0" y="0"/>
            <a:chExt cx="5534784" cy="5485666"/>
          </a:xfrm>
        </p:grpSpPr>
        <p:sp>
          <p:nvSpPr>
            <p:cNvPr name="Freeform 6" id="6"/>
            <p:cNvSpPr/>
            <p:nvPr/>
          </p:nvSpPr>
          <p:spPr>
            <a:xfrm flipH="false" flipV="false" rot="0">
              <a:off x="0" y="0"/>
              <a:ext cx="5534784" cy="5485666"/>
            </a:xfrm>
            <a:custGeom>
              <a:avLst/>
              <a:gdLst/>
              <a:ahLst/>
              <a:cxnLst/>
              <a:rect r="r" b="b" t="t" l="l"/>
              <a:pathLst>
                <a:path h="5485666" w="5534784">
                  <a:moveTo>
                    <a:pt x="0" y="0"/>
                  </a:moveTo>
                  <a:lnTo>
                    <a:pt x="5534784" y="0"/>
                  </a:lnTo>
                  <a:lnTo>
                    <a:pt x="5534784" y="5485666"/>
                  </a:lnTo>
                  <a:lnTo>
                    <a:pt x="0" y="5485666"/>
                  </a:lnTo>
                  <a:close/>
                </a:path>
              </a:pathLst>
            </a:custGeom>
            <a:solidFill>
              <a:srgbClr val="F1EAE0"/>
            </a:solidFill>
            <a:ln w="28575" cap="sq">
              <a:solidFill>
                <a:srgbClr val="231F20"/>
              </a:solidFill>
              <a:prstDash val="solid"/>
              <a:miter/>
            </a:ln>
          </p:spPr>
        </p:sp>
        <p:sp>
          <p:nvSpPr>
            <p:cNvPr name="TextBox 7" id="7"/>
            <p:cNvSpPr txBox="true"/>
            <p:nvPr/>
          </p:nvSpPr>
          <p:spPr>
            <a:xfrm>
              <a:off x="0" y="-38100"/>
              <a:ext cx="5534784" cy="5523766"/>
            </a:xfrm>
            <a:prstGeom prst="rect">
              <a:avLst/>
            </a:prstGeom>
          </p:spPr>
          <p:txBody>
            <a:bodyPr anchor="ctr" rtlCol="false" tIns="22273" lIns="22273" bIns="22273" rIns="22273"/>
            <a:lstStyle/>
            <a:p>
              <a:pPr algn="ctr">
                <a:lnSpc>
                  <a:spcPts val="2659"/>
                </a:lnSpc>
                <a:spcBef>
                  <a:spcPct val="0"/>
                </a:spcBef>
              </a:pPr>
            </a:p>
          </p:txBody>
        </p:sp>
      </p:grpSp>
      <p:grpSp>
        <p:nvGrpSpPr>
          <p:cNvPr name="Group 8" id="8"/>
          <p:cNvGrpSpPr/>
          <p:nvPr/>
        </p:nvGrpSpPr>
        <p:grpSpPr>
          <a:xfrm rot="0">
            <a:off x="556776" y="923047"/>
            <a:ext cx="4502438" cy="2413963"/>
            <a:chOff x="0" y="0"/>
            <a:chExt cx="1999710" cy="1072136"/>
          </a:xfrm>
        </p:grpSpPr>
        <p:sp>
          <p:nvSpPr>
            <p:cNvPr name="Freeform 9" id="9"/>
            <p:cNvSpPr/>
            <p:nvPr/>
          </p:nvSpPr>
          <p:spPr>
            <a:xfrm flipH="false" flipV="false" rot="0">
              <a:off x="0" y="0"/>
              <a:ext cx="1999710" cy="1072136"/>
            </a:xfrm>
            <a:custGeom>
              <a:avLst/>
              <a:gdLst/>
              <a:ahLst/>
              <a:cxnLst/>
              <a:rect r="r" b="b" t="t" l="l"/>
              <a:pathLst>
                <a:path h="1072136" w="1999710">
                  <a:moveTo>
                    <a:pt x="0" y="0"/>
                  </a:moveTo>
                  <a:lnTo>
                    <a:pt x="1999710" y="0"/>
                  </a:lnTo>
                  <a:lnTo>
                    <a:pt x="1999710" y="1072136"/>
                  </a:lnTo>
                  <a:lnTo>
                    <a:pt x="0" y="1072136"/>
                  </a:lnTo>
                  <a:close/>
                </a:path>
              </a:pathLst>
            </a:custGeom>
            <a:solidFill>
              <a:srgbClr val="70B0B1"/>
            </a:solidFill>
            <a:ln w="28575" cap="sq">
              <a:solidFill>
                <a:srgbClr val="231F20"/>
              </a:solidFill>
              <a:prstDash val="solid"/>
              <a:miter/>
            </a:ln>
          </p:spPr>
        </p:sp>
        <p:sp>
          <p:nvSpPr>
            <p:cNvPr name="TextBox 10" id="10"/>
            <p:cNvSpPr txBox="true"/>
            <p:nvPr/>
          </p:nvSpPr>
          <p:spPr>
            <a:xfrm>
              <a:off x="0" y="-38100"/>
              <a:ext cx="1999710" cy="1110236"/>
            </a:xfrm>
            <a:prstGeom prst="rect">
              <a:avLst/>
            </a:prstGeom>
          </p:spPr>
          <p:txBody>
            <a:bodyPr anchor="ctr" rtlCol="false" tIns="30124" lIns="30124" bIns="30124" rIns="30124"/>
            <a:lstStyle/>
            <a:p>
              <a:pPr algn="ctr">
                <a:lnSpc>
                  <a:spcPts val="2659"/>
                </a:lnSpc>
                <a:spcBef>
                  <a:spcPct val="0"/>
                </a:spcBef>
              </a:pPr>
            </a:p>
          </p:txBody>
        </p:sp>
      </p:grpSp>
      <p:grpSp>
        <p:nvGrpSpPr>
          <p:cNvPr name="Group 11" id="11"/>
          <p:cNvGrpSpPr/>
          <p:nvPr/>
        </p:nvGrpSpPr>
        <p:grpSpPr>
          <a:xfrm rot="0">
            <a:off x="556776" y="3394160"/>
            <a:ext cx="4502438" cy="2782141"/>
            <a:chOff x="0" y="0"/>
            <a:chExt cx="2115106" cy="1306964"/>
          </a:xfrm>
        </p:grpSpPr>
        <p:sp>
          <p:nvSpPr>
            <p:cNvPr name="Freeform 12" id="12"/>
            <p:cNvSpPr/>
            <p:nvPr/>
          </p:nvSpPr>
          <p:spPr>
            <a:xfrm flipH="false" flipV="false" rot="0">
              <a:off x="0" y="0"/>
              <a:ext cx="2115106" cy="1306964"/>
            </a:xfrm>
            <a:custGeom>
              <a:avLst/>
              <a:gdLst/>
              <a:ahLst/>
              <a:cxnLst/>
              <a:rect r="r" b="b" t="t" l="l"/>
              <a:pathLst>
                <a:path h="1306964" w="2115106">
                  <a:moveTo>
                    <a:pt x="0" y="0"/>
                  </a:moveTo>
                  <a:lnTo>
                    <a:pt x="2115106" y="0"/>
                  </a:lnTo>
                  <a:lnTo>
                    <a:pt x="2115106" y="1306964"/>
                  </a:lnTo>
                  <a:lnTo>
                    <a:pt x="0" y="1306964"/>
                  </a:lnTo>
                  <a:close/>
                </a:path>
              </a:pathLst>
            </a:custGeom>
            <a:solidFill>
              <a:srgbClr val="F8D941"/>
            </a:solidFill>
            <a:ln w="28575" cap="sq">
              <a:solidFill>
                <a:srgbClr val="231F20"/>
              </a:solidFill>
              <a:prstDash val="solid"/>
              <a:miter/>
            </a:ln>
          </p:spPr>
        </p:sp>
        <p:sp>
          <p:nvSpPr>
            <p:cNvPr name="TextBox 13" id="13"/>
            <p:cNvSpPr txBox="true"/>
            <p:nvPr/>
          </p:nvSpPr>
          <p:spPr>
            <a:xfrm>
              <a:off x="0" y="-38100"/>
              <a:ext cx="2115106" cy="1345064"/>
            </a:xfrm>
            <a:prstGeom prst="rect">
              <a:avLst/>
            </a:prstGeom>
          </p:spPr>
          <p:txBody>
            <a:bodyPr anchor="ctr" rtlCol="false" tIns="28481" lIns="28481" bIns="28481" rIns="28481"/>
            <a:lstStyle/>
            <a:p>
              <a:pPr algn="ctr">
                <a:lnSpc>
                  <a:spcPts val="2660"/>
                </a:lnSpc>
                <a:spcBef>
                  <a:spcPct val="0"/>
                </a:spcBef>
              </a:pPr>
            </a:p>
          </p:txBody>
        </p:sp>
      </p:grpSp>
      <p:grpSp>
        <p:nvGrpSpPr>
          <p:cNvPr name="Group 14" id="14"/>
          <p:cNvGrpSpPr/>
          <p:nvPr/>
        </p:nvGrpSpPr>
        <p:grpSpPr>
          <a:xfrm rot="0">
            <a:off x="12053324" y="855669"/>
            <a:ext cx="7860985" cy="9255274"/>
            <a:chOff x="0" y="0"/>
            <a:chExt cx="3451641" cy="4063852"/>
          </a:xfrm>
        </p:grpSpPr>
        <p:sp>
          <p:nvSpPr>
            <p:cNvPr name="Freeform 15" id="15"/>
            <p:cNvSpPr/>
            <p:nvPr/>
          </p:nvSpPr>
          <p:spPr>
            <a:xfrm flipH="false" flipV="false" rot="0">
              <a:off x="0" y="0"/>
              <a:ext cx="3451641" cy="4063852"/>
            </a:xfrm>
            <a:custGeom>
              <a:avLst/>
              <a:gdLst/>
              <a:ahLst/>
              <a:cxnLst/>
              <a:rect r="r" b="b" t="t" l="l"/>
              <a:pathLst>
                <a:path h="4063852" w="3451641">
                  <a:moveTo>
                    <a:pt x="0" y="0"/>
                  </a:moveTo>
                  <a:lnTo>
                    <a:pt x="3451641" y="0"/>
                  </a:lnTo>
                  <a:lnTo>
                    <a:pt x="3451641" y="4063852"/>
                  </a:lnTo>
                  <a:lnTo>
                    <a:pt x="0" y="4063852"/>
                  </a:lnTo>
                  <a:close/>
                </a:path>
              </a:pathLst>
            </a:custGeom>
            <a:solidFill>
              <a:srgbClr val="231F20"/>
            </a:solidFill>
            <a:ln w="28575" cap="sq">
              <a:solidFill>
                <a:srgbClr val="231F20"/>
              </a:solidFill>
              <a:prstDash val="solid"/>
              <a:miter/>
            </a:ln>
          </p:spPr>
        </p:sp>
        <p:sp>
          <p:nvSpPr>
            <p:cNvPr name="TextBox 16" id="16"/>
            <p:cNvSpPr txBox="true"/>
            <p:nvPr/>
          </p:nvSpPr>
          <p:spPr>
            <a:xfrm>
              <a:off x="0" y="-38100"/>
              <a:ext cx="3451641" cy="4101952"/>
            </a:xfrm>
            <a:prstGeom prst="rect">
              <a:avLst/>
            </a:prstGeom>
          </p:spPr>
          <p:txBody>
            <a:bodyPr anchor="ctr" rtlCol="false" tIns="30471" lIns="30471" bIns="30471" rIns="30471"/>
            <a:lstStyle/>
            <a:p>
              <a:pPr algn="ctr">
                <a:lnSpc>
                  <a:spcPts val="2660"/>
                </a:lnSpc>
                <a:spcBef>
                  <a:spcPct val="0"/>
                </a:spcBef>
              </a:pPr>
            </a:p>
          </p:txBody>
        </p:sp>
      </p:grpSp>
      <p:grpSp>
        <p:nvGrpSpPr>
          <p:cNvPr name="Group 17" id="17"/>
          <p:cNvGrpSpPr/>
          <p:nvPr/>
        </p:nvGrpSpPr>
        <p:grpSpPr>
          <a:xfrm rot="0">
            <a:off x="9865665" y="751094"/>
            <a:ext cx="7912726" cy="9131935"/>
            <a:chOff x="0" y="0"/>
            <a:chExt cx="3474359" cy="4009696"/>
          </a:xfrm>
        </p:grpSpPr>
        <p:sp>
          <p:nvSpPr>
            <p:cNvPr name="Freeform 18" id="18"/>
            <p:cNvSpPr/>
            <p:nvPr/>
          </p:nvSpPr>
          <p:spPr>
            <a:xfrm flipH="false" flipV="false" rot="0">
              <a:off x="0" y="0"/>
              <a:ext cx="3474359" cy="4009696"/>
            </a:xfrm>
            <a:custGeom>
              <a:avLst/>
              <a:gdLst/>
              <a:ahLst/>
              <a:cxnLst/>
              <a:rect r="r" b="b" t="t" l="l"/>
              <a:pathLst>
                <a:path h="4009696" w="3474359">
                  <a:moveTo>
                    <a:pt x="0" y="0"/>
                  </a:moveTo>
                  <a:lnTo>
                    <a:pt x="3474359" y="0"/>
                  </a:lnTo>
                  <a:lnTo>
                    <a:pt x="3474359" y="4009696"/>
                  </a:lnTo>
                  <a:lnTo>
                    <a:pt x="0" y="4009696"/>
                  </a:lnTo>
                  <a:close/>
                </a:path>
              </a:pathLst>
            </a:custGeom>
            <a:solidFill>
              <a:srgbClr val="F1EAE0"/>
            </a:solidFill>
            <a:ln w="28575" cap="sq">
              <a:solidFill>
                <a:srgbClr val="231F20"/>
              </a:solidFill>
              <a:prstDash val="solid"/>
              <a:miter/>
            </a:ln>
          </p:spPr>
        </p:sp>
        <p:sp>
          <p:nvSpPr>
            <p:cNvPr name="TextBox 19" id="19"/>
            <p:cNvSpPr txBox="true"/>
            <p:nvPr/>
          </p:nvSpPr>
          <p:spPr>
            <a:xfrm>
              <a:off x="0" y="-38100"/>
              <a:ext cx="3474359" cy="4047796"/>
            </a:xfrm>
            <a:prstGeom prst="rect">
              <a:avLst/>
            </a:prstGeom>
          </p:spPr>
          <p:txBody>
            <a:bodyPr anchor="ctr" rtlCol="false" tIns="30471" lIns="30471" bIns="30471" rIns="30471"/>
            <a:lstStyle/>
            <a:p>
              <a:pPr algn="ctr">
                <a:lnSpc>
                  <a:spcPts val="2660"/>
                </a:lnSpc>
                <a:spcBef>
                  <a:spcPct val="0"/>
                </a:spcBef>
              </a:pPr>
            </a:p>
          </p:txBody>
        </p:sp>
      </p:grpSp>
      <p:grpSp>
        <p:nvGrpSpPr>
          <p:cNvPr name="Group 20" id="20"/>
          <p:cNvGrpSpPr/>
          <p:nvPr/>
        </p:nvGrpSpPr>
        <p:grpSpPr>
          <a:xfrm rot="0">
            <a:off x="10084740" y="5588755"/>
            <a:ext cx="7455346" cy="4050717"/>
            <a:chOff x="0" y="0"/>
            <a:chExt cx="3273531" cy="1778609"/>
          </a:xfrm>
        </p:grpSpPr>
        <p:sp>
          <p:nvSpPr>
            <p:cNvPr name="Freeform 21" id="21"/>
            <p:cNvSpPr/>
            <p:nvPr/>
          </p:nvSpPr>
          <p:spPr>
            <a:xfrm flipH="false" flipV="false" rot="0">
              <a:off x="0" y="0"/>
              <a:ext cx="3273531" cy="1778609"/>
            </a:xfrm>
            <a:custGeom>
              <a:avLst/>
              <a:gdLst/>
              <a:ahLst/>
              <a:cxnLst/>
              <a:rect r="r" b="b" t="t" l="l"/>
              <a:pathLst>
                <a:path h="1778609" w="3273531">
                  <a:moveTo>
                    <a:pt x="0" y="0"/>
                  </a:moveTo>
                  <a:lnTo>
                    <a:pt x="3273531" y="0"/>
                  </a:lnTo>
                  <a:lnTo>
                    <a:pt x="3273531" y="1778609"/>
                  </a:lnTo>
                  <a:lnTo>
                    <a:pt x="0" y="1778609"/>
                  </a:lnTo>
                  <a:close/>
                </a:path>
              </a:pathLst>
            </a:custGeom>
            <a:solidFill>
              <a:srgbClr val="FDD821"/>
            </a:solidFill>
            <a:ln w="28575" cap="sq">
              <a:solidFill>
                <a:srgbClr val="231F20"/>
              </a:solidFill>
              <a:prstDash val="solid"/>
              <a:miter/>
            </a:ln>
          </p:spPr>
        </p:sp>
        <p:sp>
          <p:nvSpPr>
            <p:cNvPr name="TextBox 22" id="22"/>
            <p:cNvSpPr txBox="true"/>
            <p:nvPr/>
          </p:nvSpPr>
          <p:spPr>
            <a:xfrm>
              <a:off x="0" y="-38100"/>
              <a:ext cx="3273531" cy="1816709"/>
            </a:xfrm>
            <a:prstGeom prst="rect">
              <a:avLst/>
            </a:prstGeom>
          </p:spPr>
          <p:txBody>
            <a:bodyPr anchor="ctr" rtlCol="false" tIns="30471" lIns="30471" bIns="30471" rIns="30471"/>
            <a:lstStyle/>
            <a:p>
              <a:pPr algn="ctr">
                <a:lnSpc>
                  <a:spcPts val="2660"/>
                </a:lnSpc>
                <a:spcBef>
                  <a:spcPct val="0"/>
                </a:spcBef>
              </a:pPr>
            </a:p>
          </p:txBody>
        </p:sp>
      </p:grpSp>
      <p:grpSp>
        <p:nvGrpSpPr>
          <p:cNvPr name="Group 23" id="23"/>
          <p:cNvGrpSpPr/>
          <p:nvPr/>
        </p:nvGrpSpPr>
        <p:grpSpPr>
          <a:xfrm rot="0">
            <a:off x="5126075" y="923047"/>
            <a:ext cx="4430242" cy="2413963"/>
            <a:chOff x="0" y="0"/>
            <a:chExt cx="1967645" cy="1072136"/>
          </a:xfrm>
        </p:grpSpPr>
        <p:sp>
          <p:nvSpPr>
            <p:cNvPr name="Freeform 24" id="24"/>
            <p:cNvSpPr/>
            <p:nvPr/>
          </p:nvSpPr>
          <p:spPr>
            <a:xfrm flipH="false" flipV="false" rot="0">
              <a:off x="0" y="0"/>
              <a:ext cx="1967645" cy="1072136"/>
            </a:xfrm>
            <a:custGeom>
              <a:avLst/>
              <a:gdLst/>
              <a:ahLst/>
              <a:cxnLst/>
              <a:rect r="r" b="b" t="t" l="l"/>
              <a:pathLst>
                <a:path h="1072136" w="1967645">
                  <a:moveTo>
                    <a:pt x="0" y="0"/>
                  </a:moveTo>
                  <a:lnTo>
                    <a:pt x="1967645" y="0"/>
                  </a:lnTo>
                  <a:lnTo>
                    <a:pt x="1967645" y="1072136"/>
                  </a:lnTo>
                  <a:lnTo>
                    <a:pt x="0" y="1072136"/>
                  </a:lnTo>
                  <a:close/>
                </a:path>
              </a:pathLst>
            </a:custGeom>
            <a:solidFill>
              <a:srgbClr val="70B0B1"/>
            </a:solidFill>
            <a:ln w="28575" cap="sq">
              <a:solidFill>
                <a:srgbClr val="231F20"/>
              </a:solidFill>
              <a:prstDash val="solid"/>
              <a:miter/>
            </a:ln>
          </p:spPr>
        </p:sp>
        <p:sp>
          <p:nvSpPr>
            <p:cNvPr name="TextBox 25" id="25"/>
            <p:cNvSpPr txBox="true"/>
            <p:nvPr/>
          </p:nvSpPr>
          <p:spPr>
            <a:xfrm>
              <a:off x="0" y="-38100"/>
              <a:ext cx="1967645" cy="1110236"/>
            </a:xfrm>
            <a:prstGeom prst="rect">
              <a:avLst/>
            </a:prstGeom>
          </p:spPr>
          <p:txBody>
            <a:bodyPr anchor="ctr" rtlCol="false" tIns="30124" lIns="30124" bIns="30124" rIns="30124"/>
            <a:lstStyle/>
            <a:p>
              <a:pPr algn="ctr">
                <a:lnSpc>
                  <a:spcPts val="2659"/>
                </a:lnSpc>
                <a:spcBef>
                  <a:spcPct val="0"/>
                </a:spcBef>
              </a:pPr>
            </a:p>
          </p:txBody>
        </p:sp>
      </p:grpSp>
      <p:grpSp>
        <p:nvGrpSpPr>
          <p:cNvPr name="Group 26" id="26"/>
          <p:cNvGrpSpPr/>
          <p:nvPr/>
        </p:nvGrpSpPr>
        <p:grpSpPr>
          <a:xfrm rot="0">
            <a:off x="5126075" y="3394160"/>
            <a:ext cx="4430242" cy="2782141"/>
            <a:chOff x="0" y="0"/>
            <a:chExt cx="2081190" cy="1306964"/>
          </a:xfrm>
        </p:grpSpPr>
        <p:sp>
          <p:nvSpPr>
            <p:cNvPr name="Freeform 27" id="27"/>
            <p:cNvSpPr/>
            <p:nvPr/>
          </p:nvSpPr>
          <p:spPr>
            <a:xfrm flipH="false" flipV="false" rot="0">
              <a:off x="0" y="0"/>
              <a:ext cx="2081190" cy="1306964"/>
            </a:xfrm>
            <a:custGeom>
              <a:avLst/>
              <a:gdLst/>
              <a:ahLst/>
              <a:cxnLst/>
              <a:rect r="r" b="b" t="t" l="l"/>
              <a:pathLst>
                <a:path h="1306964" w="2081190">
                  <a:moveTo>
                    <a:pt x="0" y="0"/>
                  </a:moveTo>
                  <a:lnTo>
                    <a:pt x="2081190" y="0"/>
                  </a:lnTo>
                  <a:lnTo>
                    <a:pt x="2081190" y="1306964"/>
                  </a:lnTo>
                  <a:lnTo>
                    <a:pt x="0" y="1306964"/>
                  </a:lnTo>
                  <a:close/>
                </a:path>
              </a:pathLst>
            </a:custGeom>
            <a:solidFill>
              <a:srgbClr val="F8D941"/>
            </a:solidFill>
            <a:ln w="28575" cap="sq">
              <a:solidFill>
                <a:srgbClr val="231F20"/>
              </a:solidFill>
              <a:prstDash val="solid"/>
              <a:miter/>
            </a:ln>
          </p:spPr>
        </p:sp>
        <p:sp>
          <p:nvSpPr>
            <p:cNvPr name="TextBox 28" id="28"/>
            <p:cNvSpPr txBox="true"/>
            <p:nvPr/>
          </p:nvSpPr>
          <p:spPr>
            <a:xfrm>
              <a:off x="0" y="-38100"/>
              <a:ext cx="2081190" cy="1345064"/>
            </a:xfrm>
            <a:prstGeom prst="rect">
              <a:avLst/>
            </a:prstGeom>
          </p:spPr>
          <p:txBody>
            <a:bodyPr anchor="ctr" rtlCol="false" tIns="28481" lIns="28481" bIns="28481" rIns="28481"/>
            <a:lstStyle/>
            <a:p>
              <a:pPr algn="ctr">
                <a:lnSpc>
                  <a:spcPts val="2660"/>
                </a:lnSpc>
                <a:spcBef>
                  <a:spcPct val="0"/>
                </a:spcBef>
              </a:pPr>
            </a:p>
          </p:txBody>
        </p:sp>
      </p:grpSp>
      <p:grpSp>
        <p:nvGrpSpPr>
          <p:cNvPr name="Group 29" id="29"/>
          <p:cNvGrpSpPr/>
          <p:nvPr/>
        </p:nvGrpSpPr>
        <p:grpSpPr>
          <a:xfrm rot="0">
            <a:off x="556776" y="6236525"/>
            <a:ext cx="4502438" cy="3541022"/>
            <a:chOff x="0" y="0"/>
            <a:chExt cx="2115106" cy="1663462"/>
          </a:xfrm>
        </p:grpSpPr>
        <p:sp>
          <p:nvSpPr>
            <p:cNvPr name="Freeform 30" id="30"/>
            <p:cNvSpPr/>
            <p:nvPr/>
          </p:nvSpPr>
          <p:spPr>
            <a:xfrm flipH="false" flipV="false" rot="0">
              <a:off x="0" y="0"/>
              <a:ext cx="2115106" cy="1663462"/>
            </a:xfrm>
            <a:custGeom>
              <a:avLst/>
              <a:gdLst/>
              <a:ahLst/>
              <a:cxnLst/>
              <a:rect r="r" b="b" t="t" l="l"/>
              <a:pathLst>
                <a:path h="1663462" w="2115106">
                  <a:moveTo>
                    <a:pt x="0" y="0"/>
                  </a:moveTo>
                  <a:lnTo>
                    <a:pt x="2115106" y="0"/>
                  </a:lnTo>
                  <a:lnTo>
                    <a:pt x="2115106" y="1663462"/>
                  </a:lnTo>
                  <a:lnTo>
                    <a:pt x="0" y="1663462"/>
                  </a:lnTo>
                  <a:close/>
                </a:path>
              </a:pathLst>
            </a:custGeom>
            <a:solidFill>
              <a:srgbClr val="E27052"/>
            </a:solidFill>
            <a:ln w="28575" cap="sq">
              <a:solidFill>
                <a:srgbClr val="231F20"/>
              </a:solidFill>
              <a:prstDash val="solid"/>
              <a:miter/>
            </a:ln>
          </p:spPr>
        </p:sp>
        <p:sp>
          <p:nvSpPr>
            <p:cNvPr name="TextBox 31" id="31"/>
            <p:cNvSpPr txBox="true"/>
            <p:nvPr/>
          </p:nvSpPr>
          <p:spPr>
            <a:xfrm>
              <a:off x="0" y="-38100"/>
              <a:ext cx="2115106" cy="1701562"/>
            </a:xfrm>
            <a:prstGeom prst="rect">
              <a:avLst/>
            </a:prstGeom>
          </p:spPr>
          <p:txBody>
            <a:bodyPr anchor="ctr" rtlCol="false" tIns="28481" lIns="28481" bIns="28481" rIns="28481"/>
            <a:lstStyle/>
            <a:p>
              <a:pPr algn="ctr">
                <a:lnSpc>
                  <a:spcPts val="2660"/>
                </a:lnSpc>
                <a:spcBef>
                  <a:spcPct val="0"/>
                </a:spcBef>
              </a:pPr>
            </a:p>
          </p:txBody>
        </p:sp>
      </p:grpSp>
      <p:grpSp>
        <p:nvGrpSpPr>
          <p:cNvPr name="Group 32" id="32"/>
          <p:cNvGrpSpPr/>
          <p:nvPr/>
        </p:nvGrpSpPr>
        <p:grpSpPr>
          <a:xfrm rot="0">
            <a:off x="5125748" y="6236525"/>
            <a:ext cx="4430568" cy="3541022"/>
            <a:chOff x="0" y="0"/>
            <a:chExt cx="2081344" cy="1663462"/>
          </a:xfrm>
        </p:grpSpPr>
        <p:sp>
          <p:nvSpPr>
            <p:cNvPr name="Freeform 33" id="33"/>
            <p:cNvSpPr/>
            <p:nvPr/>
          </p:nvSpPr>
          <p:spPr>
            <a:xfrm flipH="false" flipV="false" rot="0">
              <a:off x="0" y="0"/>
              <a:ext cx="2081344" cy="1663462"/>
            </a:xfrm>
            <a:custGeom>
              <a:avLst/>
              <a:gdLst/>
              <a:ahLst/>
              <a:cxnLst/>
              <a:rect r="r" b="b" t="t" l="l"/>
              <a:pathLst>
                <a:path h="1663462" w="2081344">
                  <a:moveTo>
                    <a:pt x="0" y="0"/>
                  </a:moveTo>
                  <a:lnTo>
                    <a:pt x="2081344" y="0"/>
                  </a:lnTo>
                  <a:lnTo>
                    <a:pt x="2081344" y="1663462"/>
                  </a:lnTo>
                  <a:lnTo>
                    <a:pt x="0" y="1663462"/>
                  </a:lnTo>
                  <a:close/>
                </a:path>
              </a:pathLst>
            </a:custGeom>
            <a:solidFill>
              <a:srgbClr val="E27052"/>
            </a:solidFill>
            <a:ln w="28575" cap="sq">
              <a:solidFill>
                <a:srgbClr val="231F20"/>
              </a:solidFill>
              <a:prstDash val="solid"/>
              <a:miter/>
            </a:ln>
          </p:spPr>
        </p:sp>
        <p:sp>
          <p:nvSpPr>
            <p:cNvPr name="TextBox 34" id="34"/>
            <p:cNvSpPr txBox="true"/>
            <p:nvPr/>
          </p:nvSpPr>
          <p:spPr>
            <a:xfrm>
              <a:off x="0" y="-38100"/>
              <a:ext cx="2081344" cy="1701562"/>
            </a:xfrm>
            <a:prstGeom prst="rect">
              <a:avLst/>
            </a:prstGeom>
          </p:spPr>
          <p:txBody>
            <a:bodyPr anchor="ctr" rtlCol="false" tIns="28481" lIns="28481" bIns="28481" rIns="28481"/>
            <a:lstStyle/>
            <a:p>
              <a:pPr algn="ctr">
                <a:lnSpc>
                  <a:spcPts val="2660"/>
                </a:lnSpc>
                <a:spcBef>
                  <a:spcPct val="0"/>
                </a:spcBef>
              </a:pPr>
            </a:p>
          </p:txBody>
        </p:sp>
      </p:grpSp>
      <p:sp>
        <p:nvSpPr>
          <p:cNvPr name="Freeform 35" id="35"/>
          <p:cNvSpPr/>
          <p:nvPr/>
        </p:nvSpPr>
        <p:spPr>
          <a:xfrm flipH="false" flipV="false" rot="0">
            <a:off x="10198917" y="7989700"/>
            <a:ext cx="7246224" cy="1503591"/>
          </a:xfrm>
          <a:custGeom>
            <a:avLst/>
            <a:gdLst/>
            <a:ahLst/>
            <a:cxnLst/>
            <a:rect r="r" b="b" t="t" l="l"/>
            <a:pathLst>
              <a:path h="1503591" w="7246224">
                <a:moveTo>
                  <a:pt x="0" y="0"/>
                </a:moveTo>
                <a:lnTo>
                  <a:pt x="7246223" y="0"/>
                </a:lnTo>
                <a:lnTo>
                  <a:pt x="7246223" y="1503592"/>
                </a:lnTo>
                <a:lnTo>
                  <a:pt x="0" y="1503592"/>
                </a:lnTo>
                <a:lnTo>
                  <a:pt x="0" y="0"/>
                </a:lnTo>
                <a:close/>
              </a:path>
            </a:pathLst>
          </a:custGeom>
          <a:blipFill>
            <a:blip r:embed="rId2"/>
            <a:stretch>
              <a:fillRect l="0" t="0" r="0" b="0"/>
            </a:stretch>
          </a:blipFill>
        </p:spPr>
      </p:sp>
      <p:sp>
        <p:nvSpPr>
          <p:cNvPr name="Freeform 36" id="36"/>
          <p:cNvSpPr/>
          <p:nvPr/>
        </p:nvSpPr>
        <p:spPr>
          <a:xfrm flipH="false" flipV="false" rot="0">
            <a:off x="10394642" y="5925875"/>
            <a:ext cx="1931633" cy="1947093"/>
          </a:xfrm>
          <a:custGeom>
            <a:avLst/>
            <a:gdLst/>
            <a:ahLst/>
            <a:cxnLst/>
            <a:rect r="r" b="b" t="t" l="l"/>
            <a:pathLst>
              <a:path h="1947093" w="1931633">
                <a:moveTo>
                  <a:pt x="0" y="0"/>
                </a:moveTo>
                <a:lnTo>
                  <a:pt x="1931633" y="0"/>
                </a:lnTo>
                <a:lnTo>
                  <a:pt x="1931633" y="1947093"/>
                </a:lnTo>
                <a:lnTo>
                  <a:pt x="0" y="1947093"/>
                </a:lnTo>
                <a:lnTo>
                  <a:pt x="0" y="0"/>
                </a:lnTo>
                <a:close/>
              </a:path>
            </a:pathLst>
          </a:custGeom>
          <a:blipFill>
            <a:blip r:embed="rId3"/>
            <a:stretch>
              <a:fillRect l="0" t="-4135" r="0" b="0"/>
            </a:stretch>
          </a:blipFill>
        </p:spPr>
      </p:sp>
      <p:sp>
        <p:nvSpPr>
          <p:cNvPr name="Freeform 37" id="37"/>
          <p:cNvSpPr/>
          <p:nvPr/>
        </p:nvSpPr>
        <p:spPr>
          <a:xfrm flipH="false" flipV="false" rot="0">
            <a:off x="15186846" y="6603903"/>
            <a:ext cx="2166344" cy="991564"/>
          </a:xfrm>
          <a:custGeom>
            <a:avLst/>
            <a:gdLst/>
            <a:ahLst/>
            <a:cxnLst/>
            <a:rect r="r" b="b" t="t" l="l"/>
            <a:pathLst>
              <a:path h="991564" w="2166344">
                <a:moveTo>
                  <a:pt x="0" y="0"/>
                </a:moveTo>
                <a:lnTo>
                  <a:pt x="2166343" y="0"/>
                </a:lnTo>
                <a:lnTo>
                  <a:pt x="2166343" y="991565"/>
                </a:lnTo>
                <a:lnTo>
                  <a:pt x="0" y="991565"/>
                </a:lnTo>
                <a:lnTo>
                  <a:pt x="0" y="0"/>
                </a:lnTo>
                <a:close/>
              </a:path>
            </a:pathLst>
          </a:custGeom>
          <a:blipFill>
            <a:blip r:embed="rId4"/>
            <a:stretch>
              <a:fillRect l="-2889" t="0" r="0" b="0"/>
            </a:stretch>
          </a:blipFill>
        </p:spPr>
      </p:sp>
      <p:sp>
        <p:nvSpPr>
          <p:cNvPr name="Freeform 38" id="38"/>
          <p:cNvSpPr/>
          <p:nvPr/>
        </p:nvSpPr>
        <p:spPr>
          <a:xfrm flipH="false" flipV="false" rot="0">
            <a:off x="12526300" y="6176301"/>
            <a:ext cx="2544737" cy="1580918"/>
          </a:xfrm>
          <a:custGeom>
            <a:avLst/>
            <a:gdLst/>
            <a:ahLst/>
            <a:cxnLst/>
            <a:rect r="r" b="b" t="t" l="l"/>
            <a:pathLst>
              <a:path h="1580918" w="2544737">
                <a:moveTo>
                  <a:pt x="0" y="0"/>
                </a:moveTo>
                <a:lnTo>
                  <a:pt x="2544737" y="0"/>
                </a:lnTo>
                <a:lnTo>
                  <a:pt x="2544737" y="1580918"/>
                </a:lnTo>
                <a:lnTo>
                  <a:pt x="0" y="1580918"/>
                </a:lnTo>
                <a:lnTo>
                  <a:pt x="0" y="0"/>
                </a:lnTo>
                <a:close/>
              </a:path>
            </a:pathLst>
          </a:custGeom>
          <a:blipFill>
            <a:blip r:embed="rId5"/>
            <a:stretch>
              <a:fillRect l="0" t="0" r="0" b="0"/>
            </a:stretch>
          </a:blipFill>
        </p:spPr>
      </p:sp>
      <p:sp>
        <p:nvSpPr>
          <p:cNvPr name="Freeform 39" id="39"/>
          <p:cNvSpPr/>
          <p:nvPr/>
        </p:nvSpPr>
        <p:spPr>
          <a:xfrm flipH="false" flipV="false" rot="0">
            <a:off x="15186846" y="1313197"/>
            <a:ext cx="2469431" cy="1612024"/>
          </a:xfrm>
          <a:custGeom>
            <a:avLst/>
            <a:gdLst/>
            <a:ahLst/>
            <a:cxnLst/>
            <a:rect r="r" b="b" t="t" l="l"/>
            <a:pathLst>
              <a:path h="1612024" w="2469431">
                <a:moveTo>
                  <a:pt x="0" y="0"/>
                </a:moveTo>
                <a:lnTo>
                  <a:pt x="2469430" y="0"/>
                </a:lnTo>
                <a:lnTo>
                  <a:pt x="2469430" y="1612024"/>
                </a:lnTo>
                <a:lnTo>
                  <a:pt x="0" y="1612024"/>
                </a:lnTo>
                <a:lnTo>
                  <a:pt x="0" y="0"/>
                </a:lnTo>
                <a:close/>
              </a:path>
            </a:pathLst>
          </a:custGeom>
          <a:blipFill>
            <a:blip r:embed="rId6"/>
            <a:stretch>
              <a:fillRect l="-20882" t="0" r="-9270" b="0"/>
            </a:stretch>
          </a:blipFill>
        </p:spPr>
      </p:sp>
      <p:sp>
        <p:nvSpPr>
          <p:cNvPr name="Freeform 40" id="40"/>
          <p:cNvSpPr/>
          <p:nvPr/>
        </p:nvSpPr>
        <p:spPr>
          <a:xfrm flipH="false" flipV="false" rot="0">
            <a:off x="14005394" y="4179177"/>
            <a:ext cx="3650883" cy="999885"/>
          </a:xfrm>
          <a:custGeom>
            <a:avLst/>
            <a:gdLst/>
            <a:ahLst/>
            <a:cxnLst/>
            <a:rect r="r" b="b" t="t" l="l"/>
            <a:pathLst>
              <a:path h="999885" w="3650883">
                <a:moveTo>
                  <a:pt x="0" y="0"/>
                </a:moveTo>
                <a:lnTo>
                  <a:pt x="3650882" y="0"/>
                </a:lnTo>
                <a:lnTo>
                  <a:pt x="3650882" y="999885"/>
                </a:lnTo>
                <a:lnTo>
                  <a:pt x="0" y="999885"/>
                </a:lnTo>
                <a:lnTo>
                  <a:pt x="0" y="0"/>
                </a:lnTo>
                <a:close/>
              </a:path>
            </a:pathLst>
          </a:custGeom>
          <a:blipFill>
            <a:blip r:embed="rId7"/>
            <a:stretch>
              <a:fillRect l="0" t="-16105" r="0" b="-5125"/>
            </a:stretch>
          </a:blipFill>
        </p:spPr>
      </p:sp>
      <p:sp>
        <p:nvSpPr>
          <p:cNvPr name="Freeform 41" id="41"/>
          <p:cNvSpPr/>
          <p:nvPr/>
        </p:nvSpPr>
        <p:spPr>
          <a:xfrm flipH="false" flipV="false" rot="0">
            <a:off x="9999015" y="3020037"/>
            <a:ext cx="2813446" cy="1744525"/>
          </a:xfrm>
          <a:custGeom>
            <a:avLst/>
            <a:gdLst/>
            <a:ahLst/>
            <a:cxnLst/>
            <a:rect r="r" b="b" t="t" l="l"/>
            <a:pathLst>
              <a:path h="1744525" w="2813446">
                <a:moveTo>
                  <a:pt x="0" y="0"/>
                </a:moveTo>
                <a:lnTo>
                  <a:pt x="2813447" y="0"/>
                </a:lnTo>
                <a:lnTo>
                  <a:pt x="2813447" y="1744525"/>
                </a:lnTo>
                <a:lnTo>
                  <a:pt x="0" y="1744525"/>
                </a:lnTo>
                <a:lnTo>
                  <a:pt x="0" y="0"/>
                </a:lnTo>
                <a:close/>
              </a:path>
            </a:pathLst>
          </a:custGeom>
          <a:blipFill>
            <a:blip r:embed="rId8"/>
            <a:stretch>
              <a:fillRect l="-15319" t="-7668" r="-17315" b="-6276"/>
            </a:stretch>
          </a:blipFill>
        </p:spPr>
      </p:sp>
      <p:sp>
        <p:nvSpPr>
          <p:cNvPr name="Freeform 42" id="42"/>
          <p:cNvSpPr/>
          <p:nvPr/>
        </p:nvSpPr>
        <p:spPr>
          <a:xfrm flipH="false" flipV="false" rot="0">
            <a:off x="15012580" y="3012823"/>
            <a:ext cx="2643696" cy="995274"/>
          </a:xfrm>
          <a:custGeom>
            <a:avLst/>
            <a:gdLst/>
            <a:ahLst/>
            <a:cxnLst/>
            <a:rect r="r" b="b" t="t" l="l"/>
            <a:pathLst>
              <a:path h="995274" w="2643696">
                <a:moveTo>
                  <a:pt x="0" y="0"/>
                </a:moveTo>
                <a:lnTo>
                  <a:pt x="2643696" y="0"/>
                </a:lnTo>
                <a:lnTo>
                  <a:pt x="2643696" y="995274"/>
                </a:lnTo>
                <a:lnTo>
                  <a:pt x="0" y="995274"/>
                </a:lnTo>
                <a:lnTo>
                  <a:pt x="0" y="0"/>
                </a:lnTo>
                <a:close/>
              </a:path>
            </a:pathLst>
          </a:custGeom>
          <a:blipFill>
            <a:blip r:embed="rId9"/>
            <a:stretch>
              <a:fillRect l="0" t="0" r="0" b="0"/>
            </a:stretch>
          </a:blipFill>
        </p:spPr>
      </p:sp>
      <p:sp>
        <p:nvSpPr>
          <p:cNvPr name="Freeform 43" id="43"/>
          <p:cNvSpPr/>
          <p:nvPr/>
        </p:nvSpPr>
        <p:spPr>
          <a:xfrm flipH="false" flipV="false" rot="0">
            <a:off x="9999015" y="1324514"/>
            <a:ext cx="2327384" cy="1600707"/>
          </a:xfrm>
          <a:custGeom>
            <a:avLst/>
            <a:gdLst/>
            <a:ahLst/>
            <a:cxnLst/>
            <a:rect r="r" b="b" t="t" l="l"/>
            <a:pathLst>
              <a:path h="1600707" w="2327384">
                <a:moveTo>
                  <a:pt x="0" y="0"/>
                </a:moveTo>
                <a:lnTo>
                  <a:pt x="2327384" y="0"/>
                </a:lnTo>
                <a:lnTo>
                  <a:pt x="2327384" y="1600707"/>
                </a:lnTo>
                <a:lnTo>
                  <a:pt x="0" y="1600707"/>
                </a:lnTo>
                <a:lnTo>
                  <a:pt x="0" y="0"/>
                </a:lnTo>
                <a:close/>
              </a:path>
            </a:pathLst>
          </a:custGeom>
          <a:blipFill>
            <a:blip r:embed="rId10"/>
            <a:stretch>
              <a:fillRect l="-4905" t="-4407" r="-10378" b="-3062"/>
            </a:stretch>
          </a:blipFill>
        </p:spPr>
      </p:sp>
      <p:sp>
        <p:nvSpPr>
          <p:cNvPr name="Freeform 44" id="44"/>
          <p:cNvSpPr/>
          <p:nvPr/>
        </p:nvSpPr>
        <p:spPr>
          <a:xfrm flipH="false" flipV="false" rot="0">
            <a:off x="12378725" y="1313197"/>
            <a:ext cx="2755796" cy="1601806"/>
          </a:xfrm>
          <a:custGeom>
            <a:avLst/>
            <a:gdLst/>
            <a:ahLst/>
            <a:cxnLst/>
            <a:rect r="r" b="b" t="t" l="l"/>
            <a:pathLst>
              <a:path h="1601806" w="2755796">
                <a:moveTo>
                  <a:pt x="0" y="0"/>
                </a:moveTo>
                <a:lnTo>
                  <a:pt x="2755795" y="0"/>
                </a:lnTo>
                <a:lnTo>
                  <a:pt x="2755795" y="1601806"/>
                </a:lnTo>
                <a:lnTo>
                  <a:pt x="0" y="1601806"/>
                </a:lnTo>
                <a:lnTo>
                  <a:pt x="0" y="0"/>
                </a:lnTo>
                <a:close/>
              </a:path>
            </a:pathLst>
          </a:custGeom>
          <a:blipFill>
            <a:blip r:embed="rId11"/>
            <a:stretch>
              <a:fillRect l="0" t="0" r="0" b="0"/>
            </a:stretch>
          </a:blipFill>
        </p:spPr>
      </p:sp>
      <p:sp>
        <p:nvSpPr>
          <p:cNvPr name="Freeform 45" id="45"/>
          <p:cNvSpPr/>
          <p:nvPr/>
        </p:nvSpPr>
        <p:spPr>
          <a:xfrm flipH="false" flipV="false" rot="0">
            <a:off x="12878287" y="2963321"/>
            <a:ext cx="1845487" cy="1130131"/>
          </a:xfrm>
          <a:custGeom>
            <a:avLst/>
            <a:gdLst/>
            <a:ahLst/>
            <a:cxnLst/>
            <a:rect r="r" b="b" t="t" l="l"/>
            <a:pathLst>
              <a:path h="1130131" w="1845487">
                <a:moveTo>
                  <a:pt x="0" y="0"/>
                </a:moveTo>
                <a:lnTo>
                  <a:pt x="1845487" y="0"/>
                </a:lnTo>
                <a:lnTo>
                  <a:pt x="1845487" y="1130131"/>
                </a:lnTo>
                <a:lnTo>
                  <a:pt x="0" y="1130131"/>
                </a:lnTo>
                <a:lnTo>
                  <a:pt x="0" y="0"/>
                </a:lnTo>
                <a:close/>
              </a:path>
            </a:pathLst>
          </a:custGeom>
          <a:blipFill>
            <a:blip r:embed="rId12"/>
            <a:stretch>
              <a:fillRect l="-4234" t="0" r="0" b="0"/>
            </a:stretch>
          </a:blipFill>
        </p:spPr>
      </p:sp>
      <p:sp>
        <p:nvSpPr>
          <p:cNvPr name="TextBox 46" id="46"/>
          <p:cNvSpPr txBox="true"/>
          <p:nvPr/>
        </p:nvSpPr>
        <p:spPr>
          <a:xfrm rot="0">
            <a:off x="621938" y="865194"/>
            <a:ext cx="380308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NAIVE BAYES</a:t>
            </a:r>
          </a:p>
        </p:txBody>
      </p:sp>
      <p:sp>
        <p:nvSpPr>
          <p:cNvPr name="TextBox 47" id="47"/>
          <p:cNvSpPr txBox="true"/>
          <p:nvPr/>
        </p:nvSpPr>
        <p:spPr>
          <a:xfrm rot="0">
            <a:off x="3319678" y="122802"/>
            <a:ext cx="11648645" cy="692097"/>
          </a:xfrm>
          <a:prstGeom prst="rect">
            <a:avLst/>
          </a:prstGeom>
        </p:spPr>
        <p:txBody>
          <a:bodyPr anchor="t" rtlCol="false" tIns="0" lIns="0" bIns="0" rIns="0">
            <a:spAutoFit/>
          </a:bodyPr>
          <a:lstStyle/>
          <a:p>
            <a:pPr algn="ctr" marL="0" indent="0" lvl="0">
              <a:lnSpc>
                <a:spcPts val="4231"/>
              </a:lnSpc>
              <a:spcBef>
                <a:spcPct val="0"/>
              </a:spcBef>
            </a:pPr>
            <a:r>
              <a:rPr lang="en-US" b="true" sz="4317">
                <a:solidFill>
                  <a:srgbClr val="231F20"/>
                </a:solidFill>
                <a:latin typeface="Agrandir Narrow Heavy"/>
                <a:ea typeface="Agrandir Narrow Heavy"/>
                <a:cs typeface="Agrandir Narrow Heavy"/>
                <a:sym typeface="Agrandir Narrow Heavy"/>
              </a:rPr>
              <a:t>BASELINE TRAINING &amp; NEURAL NETWORK</a:t>
            </a:r>
          </a:p>
        </p:txBody>
      </p:sp>
      <p:sp>
        <p:nvSpPr>
          <p:cNvPr name="TextBox 48" id="48"/>
          <p:cNvSpPr txBox="true"/>
          <p:nvPr/>
        </p:nvSpPr>
        <p:spPr>
          <a:xfrm rot="0">
            <a:off x="9798990" y="846144"/>
            <a:ext cx="4373866" cy="440270"/>
          </a:xfrm>
          <a:prstGeom prst="rect">
            <a:avLst/>
          </a:prstGeom>
        </p:spPr>
        <p:txBody>
          <a:bodyPr anchor="t" rtlCol="false" tIns="0" lIns="0" bIns="0" rIns="0">
            <a:spAutoFit/>
          </a:bodyPr>
          <a:lstStyle/>
          <a:p>
            <a:pPr algn="ctr"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GRAPHS AND PLOTS</a:t>
            </a:r>
          </a:p>
        </p:txBody>
      </p:sp>
      <p:sp>
        <p:nvSpPr>
          <p:cNvPr name="TextBox 49" id="49"/>
          <p:cNvSpPr txBox="true"/>
          <p:nvPr/>
        </p:nvSpPr>
        <p:spPr>
          <a:xfrm rot="0">
            <a:off x="10616527" y="5133975"/>
            <a:ext cx="6625962" cy="791900"/>
          </a:xfrm>
          <a:prstGeom prst="rect">
            <a:avLst/>
          </a:prstGeom>
        </p:spPr>
        <p:txBody>
          <a:bodyPr anchor="t" rtlCol="false" tIns="0" lIns="0" bIns="0" rIns="0">
            <a:spAutoFit/>
          </a:bodyPr>
          <a:lstStyle/>
          <a:p>
            <a:pPr algn="ctr"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COMPARING THE PREDICTIVE MODELS PERFORMANCES</a:t>
            </a:r>
          </a:p>
        </p:txBody>
      </p:sp>
      <p:sp>
        <p:nvSpPr>
          <p:cNvPr name="TextBox 50" id="50"/>
          <p:cNvSpPr txBox="true"/>
          <p:nvPr/>
        </p:nvSpPr>
        <p:spPr>
          <a:xfrm rot="0">
            <a:off x="556776" y="1322982"/>
            <a:ext cx="4370458" cy="1689841"/>
          </a:xfrm>
          <a:prstGeom prst="rect">
            <a:avLst/>
          </a:prstGeom>
        </p:spPr>
        <p:txBody>
          <a:bodyPr anchor="t" rtlCol="false" tIns="0" lIns="0" bIns="0" rIns="0">
            <a:spAutoFit/>
          </a:bodyPr>
          <a:lstStyle/>
          <a:p>
            <a:pPr algn="just" marL="290568" indent="-145284" lvl="1">
              <a:lnSpc>
                <a:spcPts val="1884"/>
              </a:lnSpc>
              <a:buFont typeface="Arial"/>
              <a:buChar char="•"/>
            </a:pPr>
            <a:r>
              <a:rPr lang="en-US" sz="1345">
                <a:solidFill>
                  <a:srgbClr val="FDF7FA"/>
                </a:solidFill>
                <a:latin typeface="Agrandir"/>
                <a:ea typeface="Agrandir"/>
                <a:cs typeface="Agrandir"/>
                <a:sym typeface="Agrandir"/>
              </a:rPr>
              <a:t>The dataset was tested using two configurations—50-50 and 70-30 splits.</a:t>
            </a:r>
          </a:p>
          <a:p>
            <a:pPr algn="just" marL="290568" indent="-145284" lvl="1">
              <a:lnSpc>
                <a:spcPts val="1884"/>
              </a:lnSpc>
              <a:buFont typeface="Arial"/>
              <a:buChar char="•"/>
            </a:pPr>
            <a:r>
              <a:rPr lang="en-US" sz="1345">
                <a:solidFill>
                  <a:srgbClr val="FDF7FA"/>
                </a:solidFill>
                <a:latin typeface="Agrandir"/>
                <a:ea typeface="Agrandir"/>
                <a:cs typeface="Agrandir"/>
                <a:sym typeface="Agrandir"/>
              </a:rPr>
              <a:t>GNB calculated mislabelled points by comparing predicted labels (y_pred) with actual labels (y_test).</a:t>
            </a:r>
          </a:p>
          <a:p>
            <a:pPr algn="just" marL="290568" indent="-145284" lvl="1">
              <a:lnSpc>
                <a:spcPts val="1884"/>
              </a:lnSpc>
              <a:buFont typeface="Arial"/>
              <a:buChar char="•"/>
            </a:pPr>
            <a:r>
              <a:rPr lang="en-US" sz="1345">
                <a:solidFill>
                  <a:srgbClr val="FDF7FA"/>
                </a:solidFill>
                <a:latin typeface="Agrandir"/>
                <a:ea typeface="Agrandir"/>
                <a:cs typeface="Agrandir"/>
                <a:sym typeface="Agrandir"/>
              </a:rPr>
              <a:t> A bar graph was used to compare results from both splits, assessing model performance.</a:t>
            </a:r>
          </a:p>
          <a:p>
            <a:pPr algn="just">
              <a:lnSpc>
                <a:spcPts val="1884"/>
              </a:lnSpc>
              <a:spcBef>
                <a:spcPct val="0"/>
              </a:spcBef>
            </a:pPr>
          </a:p>
        </p:txBody>
      </p:sp>
      <p:sp>
        <p:nvSpPr>
          <p:cNvPr name="TextBox 51" id="51"/>
          <p:cNvSpPr txBox="true"/>
          <p:nvPr/>
        </p:nvSpPr>
        <p:spPr>
          <a:xfrm rot="0">
            <a:off x="643843" y="3684256"/>
            <a:ext cx="4283391" cy="2642348"/>
          </a:xfrm>
          <a:prstGeom prst="rect">
            <a:avLst/>
          </a:prstGeom>
        </p:spPr>
        <p:txBody>
          <a:bodyPr anchor="t" rtlCol="false" tIns="0" lIns="0" bIns="0" rIns="0">
            <a:spAutoFit/>
          </a:bodyPr>
          <a:lstStyle/>
          <a:p>
            <a:pPr algn="just" marL="290506" indent="-145253" lvl="1">
              <a:lnSpc>
                <a:spcPts val="1883"/>
              </a:lnSpc>
              <a:buFont typeface="Arial"/>
              <a:buChar char="•"/>
            </a:pPr>
            <a:r>
              <a:rPr lang="en-US" sz="1345">
                <a:solidFill>
                  <a:srgbClr val="D65B43"/>
                </a:solidFill>
                <a:latin typeface="Agrandir"/>
                <a:ea typeface="Agrandir"/>
                <a:cs typeface="Agrandir"/>
                <a:sym typeface="Agrandir"/>
              </a:rPr>
              <a:t>KNN classified hurricane data into Atlantic (0) and Pacific (1) regions, using a 70/30 train-test split</a:t>
            </a:r>
          </a:p>
          <a:p>
            <a:pPr algn="just" marL="290506" indent="-145253" lvl="1">
              <a:lnSpc>
                <a:spcPts val="1883"/>
              </a:lnSpc>
              <a:buFont typeface="Arial"/>
              <a:buChar char="•"/>
            </a:pPr>
            <a:r>
              <a:rPr lang="en-US" sz="1345">
                <a:solidFill>
                  <a:srgbClr val="D65B43"/>
                </a:solidFill>
                <a:latin typeface="Agrandir"/>
                <a:ea typeface="Agrandir"/>
                <a:cs typeface="Agrandir"/>
                <a:sym typeface="Agrandir"/>
              </a:rPr>
              <a:t>The KNN classifier was then trained on the selected features, including Maximum Wind, Minimum Pressure, and Low Wind NE, with the number of neighbors set to 3</a:t>
            </a:r>
          </a:p>
          <a:p>
            <a:pPr algn="just" marL="290506" indent="-145253" lvl="1">
              <a:lnSpc>
                <a:spcPts val="1883"/>
              </a:lnSpc>
              <a:buFont typeface="Arial"/>
              <a:buChar char="•"/>
            </a:pPr>
            <a:r>
              <a:rPr lang="en-US" sz="1345">
                <a:solidFill>
                  <a:srgbClr val="D65B43"/>
                </a:solidFill>
                <a:latin typeface="Agrandir"/>
                <a:ea typeface="Agrandir"/>
                <a:cs typeface="Agrandir"/>
                <a:sym typeface="Agrandir"/>
              </a:rPr>
              <a:t>The model was evaluated by calculating its accuracy score on the test set and making predictions using new data points</a:t>
            </a:r>
          </a:p>
          <a:p>
            <a:pPr algn="just">
              <a:lnSpc>
                <a:spcPts val="1883"/>
              </a:lnSpc>
              <a:spcBef>
                <a:spcPct val="0"/>
              </a:spcBef>
            </a:pPr>
          </a:p>
          <a:p>
            <a:pPr algn="just">
              <a:lnSpc>
                <a:spcPts val="1883"/>
              </a:lnSpc>
              <a:spcBef>
                <a:spcPct val="0"/>
              </a:spcBef>
            </a:pPr>
          </a:p>
        </p:txBody>
      </p:sp>
      <p:sp>
        <p:nvSpPr>
          <p:cNvPr name="TextBox 52" id="52"/>
          <p:cNvSpPr txBox="true"/>
          <p:nvPr/>
        </p:nvSpPr>
        <p:spPr>
          <a:xfrm rot="0">
            <a:off x="5074037" y="1123389"/>
            <a:ext cx="4409372" cy="2166091"/>
          </a:xfrm>
          <a:prstGeom prst="rect">
            <a:avLst/>
          </a:prstGeom>
        </p:spPr>
        <p:txBody>
          <a:bodyPr anchor="t" rtlCol="false" tIns="0" lIns="0" bIns="0" rIns="0">
            <a:spAutoFit/>
          </a:bodyPr>
          <a:lstStyle/>
          <a:p>
            <a:pPr algn="just" marL="290568" indent="-145284" lvl="1">
              <a:lnSpc>
                <a:spcPts val="1884"/>
              </a:lnSpc>
              <a:buFont typeface="Arial"/>
              <a:buChar char="•"/>
            </a:pPr>
            <a:r>
              <a:rPr lang="en-US" sz="1345">
                <a:solidFill>
                  <a:srgbClr val="FDF7FA"/>
                </a:solidFill>
                <a:latin typeface="Agrandir"/>
                <a:ea typeface="Agrandir"/>
                <a:cs typeface="Agrandir"/>
                <a:sym typeface="Agrandir"/>
              </a:rPr>
              <a:t>A CNN was chosen for image processing  because it recognizes patterns effectively</a:t>
            </a:r>
          </a:p>
          <a:p>
            <a:pPr algn="just" marL="290568" indent="-145284" lvl="1">
              <a:lnSpc>
                <a:spcPts val="1884"/>
              </a:lnSpc>
              <a:buFont typeface="Arial"/>
              <a:buChar char="•"/>
            </a:pPr>
            <a:r>
              <a:rPr lang="en-US" sz="1345">
                <a:solidFill>
                  <a:srgbClr val="FDF7FA"/>
                </a:solidFill>
                <a:latin typeface="Agrandir"/>
                <a:ea typeface="Agrandir"/>
                <a:cs typeface="Agrandir"/>
                <a:sym typeface="Agrandir"/>
              </a:rPr>
              <a:t>The dataset was split &amp; the model was trained on segmented images</a:t>
            </a:r>
          </a:p>
          <a:p>
            <a:pPr algn="just" marL="290568" indent="-145284" lvl="1">
              <a:lnSpc>
                <a:spcPts val="1884"/>
              </a:lnSpc>
              <a:buFont typeface="Arial"/>
              <a:buChar char="•"/>
            </a:pPr>
            <a:r>
              <a:rPr lang="en-US" sz="1345">
                <a:solidFill>
                  <a:srgbClr val="FDF7FA"/>
                </a:solidFill>
                <a:latin typeface="Agrandir"/>
                <a:ea typeface="Agrandir"/>
                <a:cs typeface="Agrandir"/>
                <a:sym typeface="Agrandir"/>
              </a:rPr>
              <a:t>Images were processed through multiple layers, extracting key features and connecting them via fully connected layers</a:t>
            </a:r>
          </a:p>
          <a:p>
            <a:pPr algn="just" marL="290568" indent="-145284" lvl="1">
              <a:lnSpc>
                <a:spcPts val="1884"/>
              </a:lnSpc>
              <a:buFont typeface="Arial"/>
              <a:buChar char="•"/>
            </a:pPr>
            <a:r>
              <a:rPr lang="en-US" b="true" sz="1345">
                <a:solidFill>
                  <a:srgbClr val="FDF7FA"/>
                </a:solidFill>
                <a:latin typeface="Agrandir Medium"/>
                <a:ea typeface="Agrandir Medium"/>
                <a:cs typeface="Agrandir Medium"/>
                <a:sym typeface="Agrandir Medium"/>
              </a:rPr>
              <a:t>T</a:t>
            </a:r>
            <a:r>
              <a:rPr lang="en-US" sz="1345">
                <a:solidFill>
                  <a:srgbClr val="FDF7FA"/>
                </a:solidFill>
                <a:latin typeface="Agrandir"/>
                <a:ea typeface="Agrandir"/>
                <a:cs typeface="Agrandir"/>
                <a:sym typeface="Agrandir"/>
              </a:rPr>
              <a:t>he process was repeated to enhance performance</a:t>
            </a:r>
          </a:p>
        </p:txBody>
      </p:sp>
      <p:sp>
        <p:nvSpPr>
          <p:cNvPr name="TextBox 53" id="53"/>
          <p:cNvSpPr txBox="true"/>
          <p:nvPr/>
        </p:nvSpPr>
        <p:spPr>
          <a:xfrm rot="0">
            <a:off x="5126075" y="3790858"/>
            <a:ext cx="4305296" cy="3118598"/>
          </a:xfrm>
          <a:prstGeom prst="rect">
            <a:avLst/>
          </a:prstGeom>
        </p:spPr>
        <p:txBody>
          <a:bodyPr anchor="t" rtlCol="false" tIns="0" lIns="0" bIns="0" rIns="0">
            <a:spAutoFit/>
          </a:bodyPr>
          <a:lstStyle/>
          <a:p>
            <a:pPr algn="just" marL="290506" indent="-145253" lvl="1">
              <a:lnSpc>
                <a:spcPts val="1883"/>
              </a:lnSpc>
              <a:buFont typeface="Arial"/>
              <a:buChar char="•"/>
            </a:pPr>
            <a:r>
              <a:rPr lang="en-US" sz="1345">
                <a:solidFill>
                  <a:srgbClr val="D65B43"/>
                </a:solidFill>
                <a:latin typeface="Agrandir"/>
                <a:ea typeface="Agrandir"/>
                <a:cs typeface="Agrandir"/>
                <a:sym typeface="Agrandir"/>
              </a:rPr>
              <a:t>Linear Regression analyzed the relationship between Minimum Pressure (feature) and Maximum Wind (target)</a:t>
            </a:r>
          </a:p>
          <a:p>
            <a:pPr algn="just" marL="290506" indent="-145253" lvl="1">
              <a:lnSpc>
                <a:spcPts val="1883"/>
              </a:lnSpc>
              <a:buFont typeface="Arial"/>
              <a:buChar char="•"/>
            </a:pPr>
            <a:r>
              <a:rPr lang="en-US" sz="1345">
                <a:solidFill>
                  <a:srgbClr val="D65B43"/>
                </a:solidFill>
                <a:latin typeface="Agrandir"/>
                <a:ea typeface="Agrandir"/>
                <a:cs typeface="Agrandir"/>
                <a:sym typeface="Agrandir"/>
              </a:rPr>
              <a:t>The date column was converted to datetime and set as the index for time-based analysis</a:t>
            </a:r>
          </a:p>
          <a:p>
            <a:pPr algn="just" marL="290506" indent="-145253" lvl="1">
              <a:lnSpc>
                <a:spcPts val="1883"/>
              </a:lnSpc>
              <a:buFont typeface="Arial"/>
              <a:buChar char="•"/>
            </a:pPr>
            <a:r>
              <a:rPr lang="en-US" sz="1345">
                <a:solidFill>
                  <a:srgbClr val="D65B43"/>
                </a:solidFill>
                <a:latin typeface="Agrandir"/>
                <a:ea typeface="Agrandir"/>
                <a:cs typeface="Agrandir"/>
                <a:sym typeface="Agrandir"/>
              </a:rPr>
              <a:t>Minimum Pressure was considered as the independent variable (feature) and Maximum Wind as the dependent variable (target)</a:t>
            </a:r>
          </a:p>
          <a:p>
            <a:pPr algn="just">
              <a:lnSpc>
                <a:spcPts val="1883"/>
              </a:lnSpc>
            </a:pPr>
          </a:p>
          <a:p>
            <a:pPr algn="just">
              <a:lnSpc>
                <a:spcPts val="1883"/>
              </a:lnSpc>
            </a:pPr>
          </a:p>
          <a:p>
            <a:pPr algn="just">
              <a:lnSpc>
                <a:spcPts val="1883"/>
              </a:lnSpc>
            </a:pPr>
          </a:p>
          <a:p>
            <a:pPr algn="just">
              <a:lnSpc>
                <a:spcPts val="1883"/>
              </a:lnSpc>
              <a:spcBef>
                <a:spcPct val="0"/>
              </a:spcBef>
            </a:pPr>
          </a:p>
          <a:p>
            <a:pPr algn="just">
              <a:lnSpc>
                <a:spcPts val="1883"/>
              </a:lnSpc>
              <a:spcBef>
                <a:spcPct val="0"/>
              </a:spcBef>
            </a:pPr>
          </a:p>
        </p:txBody>
      </p:sp>
      <p:sp>
        <p:nvSpPr>
          <p:cNvPr name="TextBox 54" id="54"/>
          <p:cNvSpPr txBox="true"/>
          <p:nvPr/>
        </p:nvSpPr>
        <p:spPr>
          <a:xfrm rot="0">
            <a:off x="519181" y="6537228"/>
            <a:ext cx="4408053" cy="3519073"/>
          </a:xfrm>
          <a:prstGeom prst="rect">
            <a:avLst/>
          </a:prstGeom>
        </p:spPr>
        <p:txBody>
          <a:bodyPr anchor="t" rtlCol="false" tIns="0" lIns="0" bIns="0" rIns="0">
            <a:spAutoFit/>
          </a:bodyPr>
          <a:lstStyle/>
          <a:p>
            <a:pPr algn="just" marL="283502" indent="-141751" lvl="1">
              <a:lnSpc>
                <a:spcPts val="1838"/>
              </a:lnSpc>
              <a:buFont typeface="Arial"/>
              <a:buChar char="•"/>
            </a:pPr>
            <a:r>
              <a:rPr lang="en-US" sz="1313">
                <a:solidFill>
                  <a:srgbClr val="F8D941"/>
                </a:solidFill>
                <a:latin typeface="Agrandir"/>
                <a:ea typeface="Agrandir"/>
                <a:cs typeface="Agrandir"/>
                <a:sym typeface="Agrandir"/>
              </a:rPr>
              <a:t>Used for predicting storm regions (Atlantic/Pacific) and storm types (11 categories) using Maximum Wind and Minimum Pressure.</a:t>
            </a:r>
          </a:p>
          <a:p>
            <a:pPr algn="just" marL="283502" indent="-141751" lvl="1">
              <a:lnSpc>
                <a:spcPts val="1838"/>
              </a:lnSpc>
              <a:buFont typeface="Arial"/>
              <a:buChar char="•"/>
            </a:pPr>
            <a:r>
              <a:rPr lang="en-US" sz="1313">
                <a:solidFill>
                  <a:srgbClr val="F8D941"/>
                </a:solidFill>
                <a:latin typeface="Agrandir"/>
                <a:ea typeface="Agrandir"/>
                <a:cs typeface="Agrandir"/>
                <a:sym typeface="Agrandir"/>
              </a:rPr>
              <a:t>The tree structure (depth 2) was visualized to confirm accuracy in storm region prediction. Atlantic data had a broader Minimum Pressure range, while Pacific data showed extended Maximum Wind range.</a:t>
            </a:r>
          </a:p>
          <a:p>
            <a:pPr algn="just" marL="283502" indent="-141751" lvl="1">
              <a:lnSpc>
                <a:spcPts val="1838"/>
              </a:lnSpc>
              <a:buFont typeface="Arial"/>
              <a:buChar char="•"/>
            </a:pPr>
            <a:r>
              <a:rPr lang="en-US" sz="1313">
                <a:solidFill>
                  <a:srgbClr val="F8D941"/>
                </a:solidFill>
                <a:latin typeface="Agrandir"/>
                <a:ea typeface="Agrandir"/>
                <a:cs typeface="Agrandir"/>
                <a:sym typeface="Agrandir"/>
              </a:rPr>
              <a:t>Overlapping data between regions suggested similar storm characteristics. Improved classification (depth 1) for storm types reduced overlap, distinguishing Atlantic (higher pressure, lower wind) and Pacific (lower pressure, higher wind) </a:t>
            </a:r>
          </a:p>
          <a:p>
            <a:pPr algn="just">
              <a:lnSpc>
                <a:spcPts val="1838"/>
              </a:lnSpc>
              <a:spcBef>
                <a:spcPct val="0"/>
              </a:spcBef>
            </a:pPr>
          </a:p>
          <a:p>
            <a:pPr algn="just">
              <a:lnSpc>
                <a:spcPts val="1838"/>
              </a:lnSpc>
              <a:spcBef>
                <a:spcPct val="0"/>
              </a:spcBef>
            </a:pPr>
          </a:p>
        </p:txBody>
      </p:sp>
      <p:sp>
        <p:nvSpPr>
          <p:cNvPr name="TextBox 55" id="55"/>
          <p:cNvSpPr txBox="true"/>
          <p:nvPr/>
        </p:nvSpPr>
        <p:spPr>
          <a:xfrm rot="0">
            <a:off x="5207100" y="6526306"/>
            <a:ext cx="4224271" cy="3356723"/>
          </a:xfrm>
          <a:prstGeom prst="rect">
            <a:avLst/>
          </a:prstGeom>
        </p:spPr>
        <p:txBody>
          <a:bodyPr anchor="t" rtlCol="false" tIns="0" lIns="0" bIns="0" rIns="0">
            <a:spAutoFit/>
          </a:bodyPr>
          <a:lstStyle/>
          <a:p>
            <a:pPr algn="just">
              <a:lnSpc>
                <a:spcPts val="1883"/>
              </a:lnSpc>
            </a:pPr>
          </a:p>
          <a:p>
            <a:pPr algn="just" marL="290506" indent="-145253" lvl="1">
              <a:lnSpc>
                <a:spcPts val="1883"/>
              </a:lnSpc>
              <a:buFont typeface="Arial"/>
              <a:buChar char="•"/>
            </a:pPr>
            <a:r>
              <a:rPr lang="en-US" sz="1345">
                <a:solidFill>
                  <a:srgbClr val="F8D941"/>
                </a:solidFill>
                <a:latin typeface="Agrandir"/>
                <a:ea typeface="Agrandir"/>
                <a:cs typeface="Agrandir"/>
                <a:sym typeface="Agrandir"/>
              </a:rPr>
              <a:t>To predict hurricane occurrence using Maximum Wind and Minimum Pressure as features. Categorical target variables were encoded with LabelEncoder for compatibility</a:t>
            </a:r>
          </a:p>
          <a:p>
            <a:pPr algn="just" marL="290506" indent="-145253" lvl="1">
              <a:lnSpc>
                <a:spcPts val="1883"/>
              </a:lnSpc>
              <a:buFont typeface="Arial"/>
              <a:buChar char="•"/>
            </a:pPr>
            <a:r>
              <a:rPr lang="en-US" sz="1345">
                <a:solidFill>
                  <a:srgbClr val="F8D941"/>
                </a:solidFill>
                <a:latin typeface="Agrandir"/>
                <a:ea typeface="Agrandir"/>
                <a:cs typeface="Agrandir"/>
                <a:sym typeface="Agrandir"/>
              </a:rPr>
              <a:t>The dataset was split 70-30 for training and testing. The model's performance was assessed using a classification report with metrics such as accuracy, precision, recall, and F1-score.</a:t>
            </a:r>
          </a:p>
          <a:p>
            <a:pPr algn="just" marL="290506" indent="-145253" lvl="1">
              <a:lnSpc>
                <a:spcPts val="1883"/>
              </a:lnSpc>
              <a:buFont typeface="Arial"/>
              <a:buChar char="•"/>
            </a:pPr>
            <a:r>
              <a:rPr lang="en-US" sz="1345">
                <a:solidFill>
                  <a:srgbClr val="F8D941"/>
                </a:solidFill>
                <a:latin typeface="Agrandir"/>
                <a:ea typeface="Agrandir"/>
                <a:cs typeface="Agrandir"/>
                <a:sym typeface="Agrandir"/>
              </a:rPr>
              <a:t> Probability contours and decision boundaries were plotted</a:t>
            </a:r>
          </a:p>
          <a:p>
            <a:pPr algn="just">
              <a:lnSpc>
                <a:spcPts val="1883"/>
              </a:lnSpc>
            </a:pPr>
          </a:p>
          <a:p>
            <a:pPr algn="just">
              <a:lnSpc>
                <a:spcPts val="1883"/>
              </a:lnSpc>
              <a:spcBef>
                <a:spcPct val="0"/>
              </a:spcBef>
            </a:pPr>
          </a:p>
          <a:p>
            <a:pPr algn="just">
              <a:lnSpc>
                <a:spcPts val="1883"/>
              </a:lnSpc>
              <a:spcBef>
                <a:spcPct val="0"/>
              </a:spcBef>
            </a:pPr>
          </a:p>
        </p:txBody>
      </p:sp>
      <p:sp>
        <p:nvSpPr>
          <p:cNvPr name="TextBox 56" id="56"/>
          <p:cNvSpPr txBox="true"/>
          <p:nvPr/>
        </p:nvSpPr>
        <p:spPr>
          <a:xfrm rot="0">
            <a:off x="643843" y="6185826"/>
            <a:ext cx="4261486" cy="437154"/>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DECISION TREES</a:t>
            </a:r>
          </a:p>
        </p:txBody>
      </p:sp>
      <p:sp>
        <p:nvSpPr>
          <p:cNvPr name="TextBox 57" id="57"/>
          <p:cNvSpPr txBox="true"/>
          <p:nvPr/>
        </p:nvSpPr>
        <p:spPr>
          <a:xfrm rot="0">
            <a:off x="5207100" y="6214401"/>
            <a:ext cx="426148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LOGISTIC REGRESSION</a:t>
            </a:r>
          </a:p>
        </p:txBody>
      </p:sp>
      <p:sp>
        <p:nvSpPr>
          <p:cNvPr name="TextBox 58" id="58"/>
          <p:cNvSpPr txBox="true"/>
          <p:nvPr/>
        </p:nvSpPr>
        <p:spPr>
          <a:xfrm rot="0">
            <a:off x="621938" y="3327485"/>
            <a:ext cx="426148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KNN</a:t>
            </a:r>
          </a:p>
        </p:txBody>
      </p:sp>
      <p:sp>
        <p:nvSpPr>
          <p:cNvPr name="TextBox 59" id="59"/>
          <p:cNvSpPr txBox="true"/>
          <p:nvPr/>
        </p:nvSpPr>
        <p:spPr>
          <a:xfrm rot="0">
            <a:off x="5210453" y="3378708"/>
            <a:ext cx="426148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LINEAR REGRESSION</a:t>
            </a:r>
          </a:p>
        </p:txBody>
      </p:sp>
      <p:sp>
        <p:nvSpPr>
          <p:cNvPr name="TextBox 60" id="60"/>
          <p:cNvSpPr txBox="true"/>
          <p:nvPr/>
        </p:nvSpPr>
        <p:spPr>
          <a:xfrm rot="0">
            <a:off x="5210453" y="814899"/>
            <a:ext cx="3803086" cy="437127"/>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CNN</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0B0B1"/>
        </a:solidFill>
      </p:bgPr>
    </p:bg>
    <p:spTree>
      <p:nvGrpSpPr>
        <p:cNvPr id="1" name=""/>
        <p:cNvGrpSpPr/>
        <p:nvPr/>
      </p:nvGrpSpPr>
      <p:grpSpPr>
        <a:xfrm>
          <a:off x="0" y="0"/>
          <a:ext cx="0" cy="0"/>
          <a:chOff x="0" y="0"/>
          <a:chExt cx="0" cy="0"/>
        </a:xfrm>
      </p:grpSpPr>
      <p:grpSp>
        <p:nvGrpSpPr>
          <p:cNvPr name="Group 2" id="2"/>
          <p:cNvGrpSpPr/>
          <p:nvPr/>
        </p:nvGrpSpPr>
        <p:grpSpPr>
          <a:xfrm rot="0">
            <a:off x="932166" y="1089079"/>
            <a:ext cx="16726603" cy="8380512"/>
            <a:chOff x="0" y="0"/>
            <a:chExt cx="4405361" cy="2207213"/>
          </a:xfrm>
        </p:grpSpPr>
        <p:sp>
          <p:nvSpPr>
            <p:cNvPr name="Freeform 3" id="3"/>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231F20"/>
            </a:solidFill>
            <a:ln w="28575" cap="sq">
              <a:solidFill>
                <a:srgbClr val="231F20"/>
              </a:solidFill>
              <a:prstDash val="solid"/>
              <a:miter/>
            </a:ln>
          </p:spPr>
        </p:sp>
        <p:sp>
          <p:nvSpPr>
            <p:cNvPr name="TextBox 4" id="4"/>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79766" y="936679"/>
            <a:ext cx="16726603" cy="8380512"/>
            <a:chOff x="0" y="0"/>
            <a:chExt cx="4405361" cy="2207213"/>
          </a:xfrm>
        </p:grpSpPr>
        <p:sp>
          <p:nvSpPr>
            <p:cNvPr name="Freeform 6" id="6"/>
            <p:cNvSpPr/>
            <p:nvPr/>
          </p:nvSpPr>
          <p:spPr>
            <a:xfrm flipH="false" flipV="false" rot="0">
              <a:off x="0" y="0"/>
              <a:ext cx="4405361" cy="2207213"/>
            </a:xfrm>
            <a:custGeom>
              <a:avLst/>
              <a:gdLst/>
              <a:ahLst/>
              <a:cxnLst/>
              <a:rect r="r" b="b" t="t" l="l"/>
              <a:pathLst>
                <a:path h="2207213" w="4405361">
                  <a:moveTo>
                    <a:pt x="0" y="0"/>
                  </a:moveTo>
                  <a:lnTo>
                    <a:pt x="4405361" y="0"/>
                  </a:lnTo>
                  <a:lnTo>
                    <a:pt x="4405361" y="2207213"/>
                  </a:lnTo>
                  <a:lnTo>
                    <a:pt x="0" y="2207213"/>
                  </a:lnTo>
                  <a:close/>
                </a:path>
              </a:pathLst>
            </a:custGeom>
            <a:solidFill>
              <a:srgbClr val="F1EAE0"/>
            </a:solidFill>
            <a:ln w="28575" cap="sq">
              <a:solidFill>
                <a:srgbClr val="231F20"/>
              </a:solidFill>
              <a:prstDash val="solid"/>
              <a:miter/>
            </a:ln>
          </p:spPr>
        </p:sp>
        <p:sp>
          <p:nvSpPr>
            <p:cNvPr name="TextBox 7" id="7"/>
            <p:cNvSpPr txBox="true"/>
            <p:nvPr/>
          </p:nvSpPr>
          <p:spPr>
            <a:xfrm>
              <a:off x="0" y="-38100"/>
              <a:ext cx="4405361" cy="224531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143067" y="4678921"/>
            <a:ext cx="8115300" cy="2433885"/>
            <a:chOff x="0" y="0"/>
            <a:chExt cx="2137363" cy="641023"/>
          </a:xfrm>
        </p:grpSpPr>
        <p:sp>
          <p:nvSpPr>
            <p:cNvPr name="Freeform 9" id="9"/>
            <p:cNvSpPr/>
            <p:nvPr/>
          </p:nvSpPr>
          <p:spPr>
            <a:xfrm flipH="false" flipV="false" rot="0">
              <a:off x="0" y="0"/>
              <a:ext cx="2137363" cy="641023"/>
            </a:xfrm>
            <a:custGeom>
              <a:avLst/>
              <a:gdLst/>
              <a:ahLst/>
              <a:cxnLst/>
              <a:rect r="r" b="b" t="t" l="l"/>
              <a:pathLst>
                <a:path h="641023" w="2137363">
                  <a:moveTo>
                    <a:pt x="0" y="0"/>
                  </a:moveTo>
                  <a:lnTo>
                    <a:pt x="2137363" y="0"/>
                  </a:lnTo>
                  <a:lnTo>
                    <a:pt x="2137363" y="641023"/>
                  </a:lnTo>
                  <a:lnTo>
                    <a:pt x="0" y="641023"/>
                  </a:lnTo>
                  <a:close/>
                </a:path>
              </a:pathLst>
            </a:custGeom>
            <a:solidFill>
              <a:srgbClr val="F8D462"/>
            </a:solidFill>
            <a:ln w="28575" cap="sq">
              <a:solidFill>
                <a:srgbClr val="231F20"/>
              </a:solidFill>
              <a:prstDash val="solid"/>
              <a:miter/>
            </a:ln>
          </p:spPr>
        </p:sp>
        <p:sp>
          <p:nvSpPr>
            <p:cNvPr name="TextBox 10" id="10"/>
            <p:cNvSpPr txBox="true"/>
            <p:nvPr/>
          </p:nvSpPr>
          <p:spPr>
            <a:xfrm>
              <a:off x="0" y="-38100"/>
              <a:ext cx="2137363" cy="67912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144000" y="7322355"/>
            <a:ext cx="8115300" cy="1581669"/>
            <a:chOff x="0" y="0"/>
            <a:chExt cx="2137363" cy="416571"/>
          </a:xfrm>
        </p:grpSpPr>
        <p:sp>
          <p:nvSpPr>
            <p:cNvPr name="Freeform 12" id="12"/>
            <p:cNvSpPr/>
            <p:nvPr/>
          </p:nvSpPr>
          <p:spPr>
            <a:xfrm flipH="false" flipV="false" rot="0">
              <a:off x="0" y="0"/>
              <a:ext cx="2137363" cy="416571"/>
            </a:xfrm>
            <a:custGeom>
              <a:avLst/>
              <a:gdLst/>
              <a:ahLst/>
              <a:cxnLst/>
              <a:rect r="r" b="b" t="t" l="l"/>
              <a:pathLst>
                <a:path h="416571" w="2137363">
                  <a:moveTo>
                    <a:pt x="0" y="0"/>
                  </a:moveTo>
                  <a:lnTo>
                    <a:pt x="2137363" y="0"/>
                  </a:lnTo>
                  <a:lnTo>
                    <a:pt x="2137363" y="416571"/>
                  </a:lnTo>
                  <a:lnTo>
                    <a:pt x="0" y="416571"/>
                  </a:lnTo>
                  <a:close/>
                </a:path>
              </a:pathLst>
            </a:custGeom>
            <a:solidFill>
              <a:srgbClr val="F8D462"/>
            </a:solidFill>
            <a:ln w="28575" cap="sq">
              <a:solidFill>
                <a:srgbClr val="231F20"/>
              </a:solidFill>
              <a:prstDash val="solid"/>
              <a:miter/>
            </a:ln>
          </p:spPr>
        </p:sp>
        <p:sp>
          <p:nvSpPr>
            <p:cNvPr name="TextBox 13" id="13"/>
            <p:cNvSpPr txBox="true"/>
            <p:nvPr/>
          </p:nvSpPr>
          <p:spPr>
            <a:xfrm>
              <a:off x="0" y="-38100"/>
              <a:ext cx="2137363" cy="454671"/>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3141665" y="1377798"/>
            <a:ext cx="4116703" cy="2589207"/>
          </a:xfrm>
          <a:custGeom>
            <a:avLst/>
            <a:gdLst/>
            <a:ahLst/>
            <a:cxnLst/>
            <a:rect r="r" b="b" t="t" l="l"/>
            <a:pathLst>
              <a:path h="2589207" w="4116703">
                <a:moveTo>
                  <a:pt x="0" y="0"/>
                </a:moveTo>
                <a:lnTo>
                  <a:pt x="4116702" y="0"/>
                </a:lnTo>
                <a:lnTo>
                  <a:pt x="4116702" y="2589207"/>
                </a:lnTo>
                <a:lnTo>
                  <a:pt x="0" y="2589207"/>
                </a:lnTo>
                <a:lnTo>
                  <a:pt x="0" y="0"/>
                </a:lnTo>
                <a:close/>
              </a:path>
            </a:pathLst>
          </a:custGeom>
          <a:blipFill>
            <a:blip r:embed="rId2"/>
            <a:stretch>
              <a:fillRect l="0" t="0" r="0" b="0"/>
            </a:stretch>
          </a:blipFill>
        </p:spPr>
      </p:sp>
      <p:sp>
        <p:nvSpPr>
          <p:cNvPr name="Freeform 15" id="15"/>
          <p:cNvSpPr/>
          <p:nvPr/>
        </p:nvSpPr>
        <p:spPr>
          <a:xfrm flipH="false" flipV="false" rot="0">
            <a:off x="1027767" y="1377798"/>
            <a:ext cx="7111582" cy="2062359"/>
          </a:xfrm>
          <a:custGeom>
            <a:avLst/>
            <a:gdLst/>
            <a:ahLst/>
            <a:cxnLst/>
            <a:rect r="r" b="b" t="t" l="l"/>
            <a:pathLst>
              <a:path h="2062359" w="7111582">
                <a:moveTo>
                  <a:pt x="0" y="0"/>
                </a:moveTo>
                <a:lnTo>
                  <a:pt x="7111582" y="0"/>
                </a:lnTo>
                <a:lnTo>
                  <a:pt x="7111582" y="2062358"/>
                </a:lnTo>
                <a:lnTo>
                  <a:pt x="0" y="2062358"/>
                </a:lnTo>
                <a:lnTo>
                  <a:pt x="0" y="0"/>
                </a:lnTo>
                <a:close/>
              </a:path>
            </a:pathLst>
          </a:custGeom>
          <a:blipFill>
            <a:blip r:embed="rId3"/>
            <a:stretch>
              <a:fillRect l="0" t="0" r="0" b="0"/>
            </a:stretch>
          </a:blipFill>
        </p:spPr>
      </p:sp>
      <p:grpSp>
        <p:nvGrpSpPr>
          <p:cNvPr name="Group 16" id="16"/>
          <p:cNvGrpSpPr/>
          <p:nvPr/>
        </p:nvGrpSpPr>
        <p:grpSpPr>
          <a:xfrm rot="0">
            <a:off x="1027767" y="3707939"/>
            <a:ext cx="7111582" cy="1418996"/>
            <a:chOff x="0" y="0"/>
            <a:chExt cx="9482109" cy="1891995"/>
          </a:xfrm>
        </p:grpSpPr>
        <p:sp>
          <p:nvSpPr>
            <p:cNvPr name="Freeform 17" id="17"/>
            <p:cNvSpPr/>
            <p:nvPr/>
          </p:nvSpPr>
          <p:spPr>
            <a:xfrm flipH="false" flipV="false" rot="0">
              <a:off x="0" y="0"/>
              <a:ext cx="9482109" cy="1891995"/>
            </a:xfrm>
            <a:custGeom>
              <a:avLst/>
              <a:gdLst/>
              <a:ahLst/>
              <a:cxnLst/>
              <a:rect r="r" b="b" t="t" l="l"/>
              <a:pathLst>
                <a:path h="1891995" w="9482109">
                  <a:moveTo>
                    <a:pt x="0" y="0"/>
                  </a:moveTo>
                  <a:lnTo>
                    <a:pt x="9482109" y="0"/>
                  </a:lnTo>
                  <a:lnTo>
                    <a:pt x="9482109" y="1891995"/>
                  </a:lnTo>
                  <a:lnTo>
                    <a:pt x="0" y="1891995"/>
                  </a:lnTo>
                  <a:lnTo>
                    <a:pt x="0" y="0"/>
                  </a:lnTo>
                  <a:close/>
                </a:path>
              </a:pathLst>
            </a:custGeom>
            <a:blipFill>
              <a:blip r:embed="rId4"/>
              <a:stretch>
                <a:fillRect l="0" t="-7480" r="-3980" b="0"/>
              </a:stretch>
            </a:blipFill>
          </p:spPr>
        </p:sp>
        <p:sp>
          <p:nvSpPr>
            <p:cNvPr name="Freeform 18" id="18"/>
            <p:cNvSpPr/>
            <p:nvPr/>
          </p:nvSpPr>
          <p:spPr>
            <a:xfrm flipH="false" flipV="false" rot="0">
              <a:off x="1887118" y="1463017"/>
              <a:ext cx="5442736" cy="421812"/>
            </a:xfrm>
            <a:custGeom>
              <a:avLst/>
              <a:gdLst/>
              <a:ahLst/>
              <a:cxnLst/>
              <a:rect r="r" b="b" t="t" l="l"/>
              <a:pathLst>
                <a:path h="421812" w="5442736">
                  <a:moveTo>
                    <a:pt x="0" y="0"/>
                  </a:moveTo>
                  <a:lnTo>
                    <a:pt x="5442737" y="0"/>
                  </a:lnTo>
                  <a:lnTo>
                    <a:pt x="5442737" y="421812"/>
                  </a:lnTo>
                  <a:lnTo>
                    <a:pt x="0" y="421812"/>
                  </a:lnTo>
                  <a:lnTo>
                    <a:pt x="0" y="0"/>
                  </a:lnTo>
                  <a:close/>
                </a:path>
              </a:pathLst>
            </a:custGeom>
            <a:blipFill>
              <a:blip r:embed="rId5"/>
              <a:stretch>
                <a:fillRect l="0" t="0" r="0" b="0"/>
              </a:stretch>
            </a:blipFill>
          </p:spPr>
        </p:sp>
      </p:grpSp>
      <p:grpSp>
        <p:nvGrpSpPr>
          <p:cNvPr name="Group 19" id="19"/>
          <p:cNvGrpSpPr/>
          <p:nvPr/>
        </p:nvGrpSpPr>
        <p:grpSpPr>
          <a:xfrm rot="0">
            <a:off x="1202192" y="6564501"/>
            <a:ext cx="4208854" cy="312968"/>
            <a:chOff x="0" y="0"/>
            <a:chExt cx="5611806" cy="417290"/>
          </a:xfrm>
        </p:grpSpPr>
        <p:sp>
          <p:nvSpPr>
            <p:cNvPr name="Freeform 20" id="20"/>
            <p:cNvSpPr/>
            <p:nvPr/>
          </p:nvSpPr>
          <p:spPr>
            <a:xfrm flipH="false" flipV="false" rot="0">
              <a:off x="0" y="0"/>
              <a:ext cx="5611806" cy="232121"/>
            </a:xfrm>
            <a:custGeom>
              <a:avLst/>
              <a:gdLst/>
              <a:ahLst/>
              <a:cxnLst/>
              <a:rect r="r" b="b" t="t" l="l"/>
              <a:pathLst>
                <a:path h="232121" w="5611806">
                  <a:moveTo>
                    <a:pt x="0" y="0"/>
                  </a:moveTo>
                  <a:lnTo>
                    <a:pt x="5611806" y="0"/>
                  </a:lnTo>
                  <a:lnTo>
                    <a:pt x="5611806" y="232121"/>
                  </a:lnTo>
                  <a:lnTo>
                    <a:pt x="0" y="232121"/>
                  </a:lnTo>
                  <a:lnTo>
                    <a:pt x="0" y="0"/>
                  </a:lnTo>
                  <a:close/>
                </a:path>
              </a:pathLst>
            </a:custGeom>
            <a:blipFill>
              <a:blip r:embed="rId6"/>
              <a:stretch>
                <a:fillRect l="0" t="0" r="-37876" b="0"/>
              </a:stretch>
            </a:blipFill>
          </p:spPr>
        </p:sp>
        <p:sp>
          <p:nvSpPr>
            <p:cNvPr name="Freeform 21" id="21"/>
            <p:cNvSpPr/>
            <p:nvPr/>
          </p:nvSpPr>
          <p:spPr>
            <a:xfrm flipH="false" flipV="false" rot="0">
              <a:off x="1492673" y="232121"/>
              <a:ext cx="2743246" cy="185169"/>
            </a:xfrm>
            <a:custGeom>
              <a:avLst/>
              <a:gdLst/>
              <a:ahLst/>
              <a:cxnLst/>
              <a:rect r="r" b="b" t="t" l="l"/>
              <a:pathLst>
                <a:path h="185169" w="2743246">
                  <a:moveTo>
                    <a:pt x="0" y="0"/>
                  </a:moveTo>
                  <a:lnTo>
                    <a:pt x="2743246" y="0"/>
                  </a:lnTo>
                  <a:lnTo>
                    <a:pt x="2743246" y="185169"/>
                  </a:lnTo>
                  <a:lnTo>
                    <a:pt x="0" y="185169"/>
                  </a:lnTo>
                  <a:lnTo>
                    <a:pt x="0" y="0"/>
                  </a:lnTo>
                  <a:close/>
                </a:path>
              </a:pathLst>
            </a:custGeom>
            <a:blipFill>
              <a:blip r:embed="rId7"/>
              <a:stretch>
                <a:fillRect l="0" t="0" r="0" b="0"/>
              </a:stretch>
            </a:blipFill>
          </p:spPr>
        </p:sp>
      </p:grpSp>
      <p:sp>
        <p:nvSpPr>
          <p:cNvPr name="Freeform 22" id="22"/>
          <p:cNvSpPr/>
          <p:nvPr/>
        </p:nvSpPr>
        <p:spPr>
          <a:xfrm flipH="false" flipV="false" rot="0">
            <a:off x="13840435" y="3953191"/>
            <a:ext cx="3197124" cy="344879"/>
          </a:xfrm>
          <a:custGeom>
            <a:avLst/>
            <a:gdLst/>
            <a:ahLst/>
            <a:cxnLst/>
            <a:rect r="r" b="b" t="t" l="l"/>
            <a:pathLst>
              <a:path h="344879" w="3197124">
                <a:moveTo>
                  <a:pt x="0" y="0"/>
                </a:moveTo>
                <a:lnTo>
                  <a:pt x="3197123" y="0"/>
                </a:lnTo>
                <a:lnTo>
                  <a:pt x="3197123" y="344879"/>
                </a:lnTo>
                <a:lnTo>
                  <a:pt x="0" y="344879"/>
                </a:lnTo>
                <a:lnTo>
                  <a:pt x="0" y="0"/>
                </a:lnTo>
                <a:close/>
              </a:path>
            </a:pathLst>
          </a:custGeom>
          <a:blipFill>
            <a:blip r:embed="rId8"/>
            <a:stretch>
              <a:fillRect l="0" t="0" r="0" b="0"/>
            </a:stretch>
          </a:blipFill>
        </p:spPr>
      </p:sp>
      <p:sp>
        <p:nvSpPr>
          <p:cNvPr name="Freeform 23" id="23"/>
          <p:cNvSpPr/>
          <p:nvPr/>
        </p:nvSpPr>
        <p:spPr>
          <a:xfrm flipH="false" flipV="false" rot="0">
            <a:off x="8277548" y="3329137"/>
            <a:ext cx="2386234" cy="473911"/>
          </a:xfrm>
          <a:custGeom>
            <a:avLst/>
            <a:gdLst/>
            <a:ahLst/>
            <a:cxnLst/>
            <a:rect r="r" b="b" t="t" l="l"/>
            <a:pathLst>
              <a:path h="473911" w="2386234">
                <a:moveTo>
                  <a:pt x="0" y="0"/>
                </a:moveTo>
                <a:lnTo>
                  <a:pt x="2386234" y="0"/>
                </a:lnTo>
                <a:lnTo>
                  <a:pt x="2386234" y="473910"/>
                </a:lnTo>
                <a:lnTo>
                  <a:pt x="0" y="473910"/>
                </a:lnTo>
                <a:lnTo>
                  <a:pt x="0" y="0"/>
                </a:lnTo>
                <a:close/>
              </a:path>
            </a:pathLst>
          </a:custGeom>
          <a:blipFill>
            <a:blip r:embed="rId9"/>
            <a:stretch>
              <a:fillRect l="-5408" t="0" r="-106433" b="0"/>
            </a:stretch>
          </a:blipFill>
        </p:spPr>
      </p:sp>
      <p:sp>
        <p:nvSpPr>
          <p:cNvPr name="Freeform 24" id="24"/>
          <p:cNvSpPr/>
          <p:nvPr/>
        </p:nvSpPr>
        <p:spPr>
          <a:xfrm flipH="false" flipV="false" rot="0">
            <a:off x="8395386" y="3840531"/>
            <a:ext cx="4536791" cy="285099"/>
          </a:xfrm>
          <a:custGeom>
            <a:avLst/>
            <a:gdLst/>
            <a:ahLst/>
            <a:cxnLst/>
            <a:rect r="r" b="b" t="t" l="l"/>
            <a:pathLst>
              <a:path h="285099" w="4536791">
                <a:moveTo>
                  <a:pt x="0" y="0"/>
                </a:moveTo>
                <a:lnTo>
                  <a:pt x="4536791" y="0"/>
                </a:lnTo>
                <a:lnTo>
                  <a:pt x="4536791" y="285099"/>
                </a:lnTo>
                <a:lnTo>
                  <a:pt x="0" y="285099"/>
                </a:lnTo>
                <a:lnTo>
                  <a:pt x="0" y="0"/>
                </a:lnTo>
                <a:close/>
              </a:path>
            </a:pathLst>
          </a:custGeom>
          <a:blipFill>
            <a:blip r:embed="rId10"/>
            <a:stretch>
              <a:fillRect l="0" t="0" r="0" b="0"/>
            </a:stretch>
          </a:blipFill>
        </p:spPr>
      </p:sp>
      <p:sp>
        <p:nvSpPr>
          <p:cNvPr name="Freeform 25" id="25"/>
          <p:cNvSpPr/>
          <p:nvPr/>
        </p:nvSpPr>
        <p:spPr>
          <a:xfrm flipH="false" flipV="false" rot="0">
            <a:off x="10663782" y="3329137"/>
            <a:ext cx="2386234" cy="464541"/>
          </a:xfrm>
          <a:custGeom>
            <a:avLst/>
            <a:gdLst/>
            <a:ahLst/>
            <a:cxnLst/>
            <a:rect r="r" b="b" t="t" l="l"/>
            <a:pathLst>
              <a:path h="464541" w="2386234">
                <a:moveTo>
                  <a:pt x="0" y="0"/>
                </a:moveTo>
                <a:lnTo>
                  <a:pt x="2386234" y="0"/>
                </a:lnTo>
                <a:lnTo>
                  <a:pt x="2386234" y="464541"/>
                </a:lnTo>
                <a:lnTo>
                  <a:pt x="0" y="464541"/>
                </a:lnTo>
                <a:lnTo>
                  <a:pt x="0" y="0"/>
                </a:lnTo>
                <a:close/>
              </a:path>
            </a:pathLst>
          </a:custGeom>
          <a:blipFill>
            <a:blip r:embed="rId11"/>
            <a:stretch>
              <a:fillRect l="0" t="0" r="0" b="0"/>
            </a:stretch>
          </a:blipFill>
        </p:spPr>
      </p:sp>
      <p:grpSp>
        <p:nvGrpSpPr>
          <p:cNvPr name="Group 26" id="26"/>
          <p:cNvGrpSpPr/>
          <p:nvPr/>
        </p:nvGrpSpPr>
        <p:grpSpPr>
          <a:xfrm rot="0">
            <a:off x="8277548" y="1377798"/>
            <a:ext cx="4772468" cy="1811344"/>
            <a:chOff x="0" y="0"/>
            <a:chExt cx="6363290" cy="2415125"/>
          </a:xfrm>
        </p:grpSpPr>
        <p:sp>
          <p:nvSpPr>
            <p:cNvPr name="Freeform 27" id="27"/>
            <p:cNvSpPr/>
            <p:nvPr/>
          </p:nvSpPr>
          <p:spPr>
            <a:xfrm flipH="false" flipV="false" rot="0">
              <a:off x="0" y="0"/>
              <a:ext cx="6363290" cy="1885125"/>
            </a:xfrm>
            <a:custGeom>
              <a:avLst/>
              <a:gdLst/>
              <a:ahLst/>
              <a:cxnLst/>
              <a:rect r="r" b="b" t="t" l="l"/>
              <a:pathLst>
                <a:path h="1885125" w="6363290">
                  <a:moveTo>
                    <a:pt x="0" y="0"/>
                  </a:moveTo>
                  <a:lnTo>
                    <a:pt x="6363290" y="0"/>
                  </a:lnTo>
                  <a:lnTo>
                    <a:pt x="6363290" y="1885125"/>
                  </a:lnTo>
                  <a:lnTo>
                    <a:pt x="0" y="1885125"/>
                  </a:lnTo>
                  <a:lnTo>
                    <a:pt x="0" y="0"/>
                  </a:lnTo>
                  <a:close/>
                </a:path>
              </a:pathLst>
            </a:custGeom>
            <a:blipFill>
              <a:blip r:embed="rId12"/>
              <a:stretch>
                <a:fillRect l="0" t="0" r="0" b="0"/>
              </a:stretch>
            </a:blipFill>
          </p:spPr>
        </p:sp>
        <p:sp>
          <p:nvSpPr>
            <p:cNvPr name="Freeform 28" id="28"/>
            <p:cNvSpPr/>
            <p:nvPr/>
          </p:nvSpPr>
          <p:spPr>
            <a:xfrm flipH="false" flipV="false" rot="0">
              <a:off x="29296" y="1885125"/>
              <a:ext cx="6304699" cy="283711"/>
            </a:xfrm>
            <a:custGeom>
              <a:avLst/>
              <a:gdLst/>
              <a:ahLst/>
              <a:cxnLst/>
              <a:rect r="r" b="b" t="t" l="l"/>
              <a:pathLst>
                <a:path h="283711" w="6304699">
                  <a:moveTo>
                    <a:pt x="0" y="0"/>
                  </a:moveTo>
                  <a:lnTo>
                    <a:pt x="6304699" y="0"/>
                  </a:lnTo>
                  <a:lnTo>
                    <a:pt x="6304699" y="283711"/>
                  </a:lnTo>
                  <a:lnTo>
                    <a:pt x="0" y="283711"/>
                  </a:lnTo>
                  <a:lnTo>
                    <a:pt x="0" y="0"/>
                  </a:lnTo>
                  <a:close/>
                </a:path>
              </a:pathLst>
            </a:custGeom>
            <a:blipFill>
              <a:blip r:embed="rId13"/>
              <a:stretch>
                <a:fillRect l="0" t="0" r="0" b="0"/>
              </a:stretch>
            </a:blipFill>
          </p:spPr>
        </p:sp>
        <p:sp>
          <p:nvSpPr>
            <p:cNvPr name="Freeform 29" id="29"/>
            <p:cNvSpPr/>
            <p:nvPr/>
          </p:nvSpPr>
          <p:spPr>
            <a:xfrm flipH="false" flipV="false" rot="0">
              <a:off x="2273456" y="2168836"/>
              <a:ext cx="1816379" cy="246289"/>
            </a:xfrm>
            <a:custGeom>
              <a:avLst/>
              <a:gdLst/>
              <a:ahLst/>
              <a:cxnLst/>
              <a:rect r="r" b="b" t="t" l="l"/>
              <a:pathLst>
                <a:path h="246289" w="1816379">
                  <a:moveTo>
                    <a:pt x="0" y="0"/>
                  </a:moveTo>
                  <a:lnTo>
                    <a:pt x="1816379" y="0"/>
                  </a:lnTo>
                  <a:lnTo>
                    <a:pt x="1816379" y="246289"/>
                  </a:lnTo>
                  <a:lnTo>
                    <a:pt x="0" y="246289"/>
                  </a:lnTo>
                  <a:lnTo>
                    <a:pt x="0" y="0"/>
                  </a:lnTo>
                  <a:close/>
                </a:path>
              </a:pathLst>
            </a:custGeom>
            <a:blipFill>
              <a:blip r:embed="rId14"/>
              <a:stretch>
                <a:fillRect l="0" t="0" r="0" b="0"/>
              </a:stretch>
            </a:blipFill>
          </p:spPr>
        </p:sp>
      </p:grpSp>
      <p:grpSp>
        <p:nvGrpSpPr>
          <p:cNvPr name="Group 30" id="30"/>
          <p:cNvGrpSpPr/>
          <p:nvPr/>
        </p:nvGrpSpPr>
        <p:grpSpPr>
          <a:xfrm rot="0">
            <a:off x="6025227" y="5342307"/>
            <a:ext cx="2896793" cy="3356782"/>
            <a:chOff x="0" y="0"/>
            <a:chExt cx="3862390" cy="4475710"/>
          </a:xfrm>
        </p:grpSpPr>
        <p:sp>
          <p:nvSpPr>
            <p:cNvPr name="Freeform 31" id="31"/>
            <p:cNvSpPr/>
            <p:nvPr/>
          </p:nvSpPr>
          <p:spPr>
            <a:xfrm flipH="false" flipV="false" rot="0">
              <a:off x="0" y="0"/>
              <a:ext cx="3862390" cy="3846593"/>
            </a:xfrm>
            <a:custGeom>
              <a:avLst/>
              <a:gdLst/>
              <a:ahLst/>
              <a:cxnLst/>
              <a:rect r="r" b="b" t="t" l="l"/>
              <a:pathLst>
                <a:path h="3846593" w="3862390">
                  <a:moveTo>
                    <a:pt x="0" y="0"/>
                  </a:moveTo>
                  <a:lnTo>
                    <a:pt x="3862390" y="0"/>
                  </a:lnTo>
                  <a:lnTo>
                    <a:pt x="3862390" y="3846593"/>
                  </a:lnTo>
                  <a:lnTo>
                    <a:pt x="0" y="3846593"/>
                  </a:lnTo>
                  <a:lnTo>
                    <a:pt x="0" y="0"/>
                  </a:lnTo>
                  <a:close/>
                </a:path>
              </a:pathLst>
            </a:custGeom>
            <a:blipFill>
              <a:blip r:embed="rId15"/>
              <a:stretch>
                <a:fillRect l="0" t="0" r="0" b="0"/>
              </a:stretch>
            </a:blipFill>
          </p:spPr>
        </p:sp>
        <p:sp>
          <p:nvSpPr>
            <p:cNvPr name="Freeform 32" id="32"/>
            <p:cNvSpPr/>
            <p:nvPr/>
          </p:nvSpPr>
          <p:spPr>
            <a:xfrm flipH="false" flipV="false" rot="0">
              <a:off x="311004" y="3846593"/>
              <a:ext cx="3240382" cy="629117"/>
            </a:xfrm>
            <a:custGeom>
              <a:avLst/>
              <a:gdLst/>
              <a:ahLst/>
              <a:cxnLst/>
              <a:rect r="r" b="b" t="t" l="l"/>
              <a:pathLst>
                <a:path h="629117" w="3240382">
                  <a:moveTo>
                    <a:pt x="0" y="0"/>
                  </a:moveTo>
                  <a:lnTo>
                    <a:pt x="3240382" y="0"/>
                  </a:lnTo>
                  <a:lnTo>
                    <a:pt x="3240382" y="629117"/>
                  </a:lnTo>
                  <a:lnTo>
                    <a:pt x="0" y="629117"/>
                  </a:lnTo>
                  <a:lnTo>
                    <a:pt x="0" y="0"/>
                  </a:lnTo>
                  <a:close/>
                </a:path>
              </a:pathLst>
            </a:custGeom>
            <a:blipFill>
              <a:blip r:embed="rId16"/>
              <a:stretch>
                <a:fillRect l="0" t="0" r="0" b="0"/>
              </a:stretch>
            </a:blipFill>
          </p:spPr>
        </p:sp>
      </p:grpSp>
      <p:grpSp>
        <p:nvGrpSpPr>
          <p:cNvPr name="Group 33" id="33"/>
          <p:cNvGrpSpPr/>
          <p:nvPr/>
        </p:nvGrpSpPr>
        <p:grpSpPr>
          <a:xfrm rot="0">
            <a:off x="1027767" y="7226393"/>
            <a:ext cx="4776413" cy="1432582"/>
            <a:chOff x="0" y="0"/>
            <a:chExt cx="6368550" cy="1910109"/>
          </a:xfrm>
        </p:grpSpPr>
        <p:sp>
          <p:nvSpPr>
            <p:cNvPr name="Freeform 34" id="34"/>
            <p:cNvSpPr/>
            <p:nvPr/>
          </p:nvSpPr>
          <p:spPr>
            <a:xfrm flipH="false" flipV="false" rot="0">
              <a:off x="0" y="0"/>
              <a:ext cx="6368550" cy="894755"/>
            </a:xfrm>
            <a:custGeom>
              <a:avLst/>
              <a:gdLst/>
              <a:ahLst/>
              <a:cxnLst/>
              <a:rect r="r" b="b" t="t" l="l"/>
              <a:pathLst>
                <a:path h="894755" w="6368550">
                  <a:moveTo>
                    <a:pt x="0" y="0"/>
                  </a:moveTo>
                  <a:lnTo>
                    <a:pt x="6368550" y="0"/>
                  </a:lnTo>
                  <a:lnTo>
                    <a:pt x="6368550" y="894755"/>
                  </a:lnTo>
                  <a:lnTo>
                    <a:pt x="0" y="894755"/>
                  </a:lnTo>
                  <a:lnTo>
                    <a:pt x="0" y="0"/>
                  </a:lnTo>
                  <a:close/>
                </a:path>
              </a:pathLst>
            </a:custGeom>
            <a:blipFill>
              <a:blip r:embed="rId17"/>
              <a:stretch>
                <a:fillRect l="0" t="0" r="0" b="0"/>
              </a:stretch>
            </a:blipFill>
          </p:spPr>
        </p:sp>
        <p:sp>
          <p:nvSpPr>
            <p:cNvPr name="Freeform 35" id="35"/>
            <p:cNvSpPr/>
            <p:nvPr/>
          </p:nvSpPr>
          <p:spPr>
            <a:xfrm flipH="false" flipV="false" rot="0">
              <a:off x="0" y="1110655"/>
              <a:ext cx="6363290" cy="524994"/>
            </a:xfrm>
            <a:custGeom>
              <a:avLst/>
              <a:gdLst/>
              <a:ahLst/>
              <a:cxnLst/>
              <a:rect r="r" b="b" t="t" l="l"/>
              <a:pathLst>
                <a:path h="524994" w="6363290">
                  <a:moveTo>
                    <a:pt x="0" y="0"/>
                  </a:moveTo>
                  <a:lnTo>
                    <a:pt x="6363290" y="0"/>
                  </a:lnTo>
                  <a:lnTo>
                    <a:pt x="6363290" y="524994"/>
                  </a:lnTo>
                  <a:lnTo>
                    <a:pt x="0" y="524994"/>
                  </a:lnTo>
                  <a:lnTo>
                    <a:pt x="0" y="0"/>
                  </a:lnTo>
                  <a:close/>
                </a:path>
              </a:pathLst>
            </a:custGeom>
            <a:blipFill>
              <a:blip r:embed="rId18"/>
              <a:stretch>
                <a:fillRect l="0" t="0" r="0" b="0"/>
              </a:stretch>
            </a:blipFill>
          </p:spPr>
        </p:sp>
        <p:sp>
          <p:nvSpPr>
            <p:cNvPr name="Freeform 36" id="36"/>
            <p:cNvSpPr/>
            <p:nvPr/>
          </p:nvSpPr>
          <p:spPr>
            <a:xfrm flipH="false" flipV="false" rot="0">
              <a:off x="397839" y="1635649"/>
              <a:ext cx="5567613" cy="274460"/>
            </a:xfrm>
            <a:custGeom>
              <a:avLst/>
              <a:gdLst/>
              <a:ahLst/>
              <a:cxnLst/>
              <a:rect r="r" b="b" t="t" l="l"/>
              <a:pathLst>
                <a:path h="274460" w="5567613">
                  <a:moveTo>
                    <a:pt x="0" y="0"/>
                  </a:moveTo>
                  <a:lnTo>
                    <a:pt x="5567612" y="0"/>
                  </a:lnTo>
                  <a:lnTo>
                    <a:pt x="5567612" y="274460"/>
                  </a:lnTo>
                  <a:lnTo>
                    <a:pt x="0" y="274460"/>
                  </a:lnTo>
                  <a:lnTo>
                    <a:pt x="0" y="0"/>
                  </a:lnTo>
                  <a:close/>
                </a:path>
              </a:pathLst>
            </a:custGeom>
            <a:blipFill>
              <a:blip r:embed="rId19"/>
              <a:stretch>
                <a:fillRect l="0" t="0" r="0" b="0"/>
              </a:stretch>
            </a:blipFill>
          </p:spPr>
        </p:sp>
      </p:grpSp>
      <p:sp>
        <p:nvSpPr>
          <p:cNvPr name="Freeform 37" id="37"/>
          <p:cNvSpPr/>
          <p:nvPr/>
        </p:nvSpPr>
        <p:spPr>
          <a:xfrm flipH="false" flipV="false" rot="0">
            <a:off x="1671475" y="5305440"/>
            <a:ext cx="3270287" cy="1259061"/>
          </a:xfrm>
          <a:custGeom>
            <a:avLst/>
            <a:gdLst/>
            <a:ahLst/>
            <a:cxnLst/>
            <a:rect r="r" b="b" t="t" l="l"/>
            <a:pathLst>
              <a:path h="1259061" w="3270287">
                <a:moveTo>
                  <a:pt x="0" y="0"/>
                </a:moveTo>
                <a:lnTo>
                  <a:pt x="3270287" y="0"/>
                </a:lnTo>
                <a:lnTo>
                  <a:pt x="3270287" y="1259061"/>
                </a:lnTo>
                <a:lnTo>
                  <a:pt x="0" y="1259061"/>
                </a:lnTo>
                <a:lnTo>
                  <a:pt x="0" y="0"/>
                </a:lnTo>
                <a:close/>
              </a:path>
            </a:pathLst>
          </a:custGeom>
          <a:blipFill>
            <a:blip r:embed="rId20"/>
            <a:stretch>
              <a:fillRect l="0" t="0" r="0" b="0"/>
            </a:stretch>
          </a:blipFill>
        </p:spPr>
      </p:sp>
      <p:sp>
        <p:nvSpPr>
          <p:cNvPr name="TextBox 38" id="38"/>
          <p:cNvSpPr txBox="true"/>
          <p:nvPr/>
        </p:nvSpPr>
        <p:spPr>
          <a:xfrm rot="0">
            <a:off x="569604" y="238385"/>
            <a:ext cx="17148792" cy="920338"/>
          </a:xfrm>
          <a:prstGeom prst="rect">
            <a:avLst/>
          </a:prstGeom>
        </p:spPr>
        <p:txBody>
          <a:bodyPr anchor="t" rtlCol="false" tIns="0" lIns="0" bIns="0" rIns="0">
            <a:spAutoFit/>
          </a:bodyPr>
          <a:lstStyle/>
          <a:p>
            <a:pPr algn="ctr" marL="0" indent="0" lvl="0">
              <a:lnSpc>
                <a:spcPts val="5683"/>
              </a:lnSpc>
              <a:spcBef>
                <a:spcPct val="0"/>
              </a:spcBef>
            </a:pPr>
            <a:r>
              <a:rPr lang="en-US" b="true" sz="5799">
                <a:solidFill>
                  <a:srgbClr val="231F20"/>
                </a:solidFill>
                <a:latin typeface="Agrandir Narrow Heavy"/>
                <a:ea typeface="Agrandir Narrow Heavy"/>
                <a:cs typeface="Agrandir Narrow Heavy"/>
                <a:sym typeface="Agrandir Narrow Heavy"/>
              </a:rPr>
              <a:t>PREDICTIVE MODEL RESULTS &amp; CONCLUSION</a:t>
            </a:r>
          </a:p>
        </p:txBody>
      </p:sp>
      <p:sp>
        <p:nvSpPr>
          <p:cNvPr name="TextBox 39" id="39"/>
          <p:cNvSpPr txBox="true"/>
          <p:nvPr/>
        </p:nvSpPr>
        <p:spPr>
          <a:xfrm rot="0">
            <a:off x="9144000" y="4570004"/>
            <a:ext cx="4373866" cy="440278"/>
          </a:xfrm>
          <a:prstGeom prst="rect">
            <a:avLst/>
          </a:prstGeom>
        </p:spPr>
        <p:txBody>
          <a:bodyPr anchor="t" rtlCol="false" tIns="0" lIns="0" bIns="0" rIns="0">
            <a:spAutoFit/>
          </a:bodyPr>
          <a:lstStyle/>
          <a:p>
            <a:pPr algn="ctr"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RESULTS DISCUSSION:</a:t>
            </a:r>
          </a:p>
        </p:txBody>
      </p:sp>
      <p:sp>
        <p:nvSpPr>
          <p:cNvPr name="TextBox 40" id="40"/>
          <p:cNvSpPr txBox="true"/>
          <p:nvPr/>
        </p:nvSpPr>
        <p:spPr>
          <a:xfrm rot="0">
            <a:off x="9295467" y="7231868"/>
            <a:ext cx="4373866" cy="431540"/>
          </a:xfrm>
          <a:prstGeom prst="rect">
            <a:avLst/>
          </a:prstGeom>
        </p:spPr>
        <p:txBody>
          <a:bodyPr anchor="t" rtlCol="false" tIns="0" lIns="0" bIns="0" rIns="0">
            <a:spAutoFit/>
          </a:bodyPr>
          <a:lstStyle/>
          <a:p>
            <a:pPr algn="l" marL="0" indent="0" lvl="0">
              <a:lnSpc>
                <a:spcPts val="2774"/>
              </a:lnSpc>
              <a:spcBef>
                <a:spcPct val="0"/>
              </a:spcBef>
            </a:pPr>
            <a:r>
              <a:rPr lang="en-US" b="true" sz="2831">
                <a:solidFill>
                  <a:srgbClr val="231F20"/>
                </a:solidFill>
                <a:latin typeface="Agrandir Narrow Heavy"/>
                <a:ea typeface="Agrandir Narrow Heavy"/>
                <a:cs typeface="Agrandir Narrow Heavy"/>
                <a:sym typeface="Agrandir Narrow Heavy"/>
              </a:rPr>
              <a:t>CONCLUSION:</a:t>
            </a:r>
          </a:p>
        </p:txBody>
      </p:sp>
      <p:sp>
        <p:nvSpPr>
          <p:cNvPr name="TextBox 41" id="41"/>
          <p:cNvSpPr txBox="true"/>
          <p:nvPr/>
        </p:nvSpPr>
        <p:spPr>
          <a:xfrm rot="0">
            <a:off x="9270619" y="7634833"/>
            <a:ext cx="7742091" cy="1092835"/>
          </a:xfrm>
          <a:prstGeom prst="rect">
            <a:avLst/>
          </a:prstGeom>
        </p:spPr>
        <p:txBody>
          <a:bodyPr anchor="t" rtlCol="false" tIns="0" lIns="0" bIns="0" rIns="0">
            <a:spAutoFit/>
          </a:bodyPr>
          <a:lstStyle/>
          <a:p>
            <a:pPr algn="l">
              <a:lnSpc>
                <a:spcPts val="2240"/>
              </a:lnSpc>
              <a:spcBef>
                <a:spcPct val="0"/>
              </a:spcBef>
            </a:pPr>
            <a:r>
              <a:rPr lang="en-US" sz="1600">
                <a:solidFill>
                  <a:srgbClr val="231F20"/>
                </a:solidFill>
                <a:latin typeface="Canva Sans"/>
                <a:ea typeface="Canva Sans"/>
                <a:cs typeface="Canva Sans"/>
                <a:sym typeface="Canva Sans"/>
              </a:rPr>
              <a:t>This project aimed at providing accurate results, being able to categorize not only the type of storm based on numerical data, but allowing the assessment of damage with satellite images of general areas. This allows for application in international storm watching and prediction use cases. </a:t>
            </a:r>
          </a:p>
        </p:txBody>
      </p:sp>
      <p:sp>
        <p:nvSpPr>
          <p:cNvPr name="TextBox 42" id="42"/>
          <p:cNvSpPr txBox="true"/>
          <p:nvPr/>
        </p:nvSpPr>
        <p:spPr>
          <a:xfrm rot="0">
            <a:off x="9270619" y="5042160"/>
            <a:ext cx="7962900" cy="1757045"/>
          </a:xfrm>
          <a:prstGeom prst="rect">
            <a:avLst/>
          </a:prstGeom>
        </p:spPr>
        <p:txBody>
          <a:bodyPr anchor="t" rtlCol="false" tIns="0" lIns="0" bIns="0" rIns="0">
            <a:spAutoFit/>
          </a:bodyPr>
          <a:lstStyle/>
          <a:p>
            <a:pPr algn="l">
              <a:lnSpc>
                <a:spcPts val="2380"/>
              </a:lnSpc>
              <a:spcBef>
                <a:spcPct val="0"/>
              </a:spcBef>
            </a:pPr>
            <a:r>
              <a:rPr lang="en-US" sz="1700">
                <a:solidFill>
                  <a:srgbClr val="231F20"/>
                </a:solidFill>
                <a:latin typeface="Canva Sans"/>
                <a:ea typeface="Canva Sans"/>
                <a:cs typeface="Canva Sans"/>
                <a:sym typeface="Canva Sans"/>
              </a:rPr>
              <a:t>Based on the results, the project demonstrated that with a large numerical dataset, data may overlap in some cases, and using different methods can improve some model's scores and may improve the accuracy and information of the data. Furthermore, different data models show that they may have better accuracy but not as much precision and other such things as other data</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DAGXh7cj5u4</dc:identifier>
  <dcterms:modified xsi:type="dcterms:W3CDTF">2011-08-01T06:04:30Z</dcterms:modified>
  <cp:revision>1</cp:revision>
  <dc:title>Hurricane Detection Dataset</dc:title>
</cp:coreProperties>
</file>